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Lst>
  <p:notesMasterIdLst>
    <p:notesMasterId r:id="rId42"/>
  </p:notesMasterIdLst>
  <p:sldIdLst>
    <p:sldId id="256" r:id="rId2"/>
    <p:sldId id="257" r:id="rId3"/>
    <p:sldId id="258" r:id="rId4"/>
    <p:sldId id="259" r:id="rId5"/>
    <p:sldId id="260" r:id="rId6"/>
    <p:sldId id="261" r:id="rId7"/>
    <p:sldId id="262" r:id="rId8"/>
    <p:sldId id="305"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6"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Lst>
  <p:sldSz cx="12192000" cy="6858000"/>
  <p:notesSz cx="12192000" cy="6858000"/>
  <p:embeddedFontLst>
    <p:embeddedFont>
      <p:font typeface="Arial Black" panose="020B0A04020102020204" pitchFamily="34" charset="0"/>
      <p:regular r:id="rId43"/>
      <p:bold r:id="rId44"/>
    </p:embeddedFont>
    <p:embeddedFont>
      <p:font typeface="Calibri" panose="020F0502020204030204" pitchFamily="34" charset="0"/>
      <p:regular r:id="rId45"/>
      <p:bold r:id="rId46"/>
      <p:italic r:id="rId47"/>
      <p:boldItalic r:id="rId48"/>
    </p:embeddedFont>
    <p:embeddedFont>
      <p:font typeface="Lucida Sans" panose="020B0602030504020204" pitchFamily="34" charset="0"/>
      <p:regular r:id="rId49"/>
      <p:bold r:id="rId50"/>
      <p:italic r:id="rId51"/>
      <p:boldItalic r:id="rId52"/>
    </p:embeddedFont>
    <p:embeddedFont>
      <p:font typeface="Perpetua" panose="02020502060401020303" pitchFamily="18" charset="0"/>
      <p:regular r:id="rId53"/>
      <p:bold r:id="rId54"/>
      <p:italic r:id="rId55"/>
      <p:boldItalic r:id="rId56"/>
    </p:embeddedFont>
    <p:embeddedFont>
      <p:font typeface="Tahoma" panose="020B0604030504040204" pitchFamily="34" charset="0"/>
      <p:regular r:id="rId57"/>
      <p:bold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3ACE3E-1399-45EC-ABFA-1C553A1275B9}">
  <a:tblStyle styleId="{5F3ACE3E-1399-45EC-ABFA-1C553A1275B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5283200" cy="3444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6905625" y="0"/>
            <a:ext cx="5283200" cy="3444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6513513"/>
            <a:ext cx="5283200" cy="34448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 name="Shape 48"/>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7" name="Shape 17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4" name="Shape 18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41" name="Shape 241"/>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1219200" y="3300413"/>
            <a:ext cx="9753600" cy="270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294" name="Shape 29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02" name="Shape 302"/>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09" name="Shape 309"/>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16" name="Shape 316"/>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23" name="Shape 323"/>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30" name="Shape 330"/>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37" name="Shape 33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1" name="Shape 71"/>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46" name="Shape 346"/>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55" name="Shape 355"/>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64" name="Shape 36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74" name="Shape 37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1" name="Shape 381"/>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8" name="Shape 388"/>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95" name="Shape 395"/>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70" name="Shape 470"/>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59" name="Shape 659"/>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67" name="Shape 66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7" name="Shape 9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Shape 675"/>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76" name="Shape 676"/>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84" name="Shape 684"/>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92" name="Shape 692"/>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0" name="Shape 700"/>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7" name="Shape 70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17" name="Shape 71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Shape 727"/>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28" name="Shape 728"/>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1219200" y="3300413"/>
            <a:ext cx="9753600" cy="2700337"/>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39" name="Shape 739"/>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Shape 749"/>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50" name="Shape 750"/>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Shape 758"/>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59" name="Shape 759"/>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Shape 104"/>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5" name="Shape 105"/>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6" name="Shape 126"/>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5" name="Shape 135"/>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43" name="Shape 143"/>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50" name="Shape 150"/>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1219200" y="3300413"/>
            <a:ext cx="9753600" cy="270033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0" name="Shape 170"/>
          <p:cNvSpPr>
            <a:spLocks noGrp="1" noRot="1" noChangeAspect="1"/>
          </p:cNvSpPr>
          <p:nvPr>
            <p:ph type="sldImg" idx="2"/>
          </p:nvPr>
        </p:nvSpPr>
        <p:spPr>
          <a:xfrm>
            <a:off x="4038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5047996" y="125095"/>
            <a:ext cx="2096007" cy="51371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3200" b="1" i="0" u="none" strike="noStrike" cap="none">
                <a:solidFill>
                  <a:srgbClr val="3E3E3E"/>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Shape 17"/>
          <p:cNvSpPr txBox="1">
            <a:spLocks noGrp="1"/>
          </p:cNvSpPr>
          <p:nvPr>
            <p:ph type="subTitle" idx="1"/>
          </p:nvPr>
        </p:nvSpPr>
        <p:spPr>
          <a:xfrm>
            <a:off x="1828800" y="3840480"/>
            <a:ext cx="8534400" cy="1714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8" name="Shape 18"/>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609600" y="6377940"/>
            <a:ext cx="2804160" cy="34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21"/>
        <p:cNvGrpSpPr/>
        <p:nvPr/>
      </p:nvGrpSpPr>
      <p:grpSpPr>
        <a:xfrm>
          <a:off x="0" y="0"/>
          <a:ext cx="0" cy="0"/>
          <a:chOff x="0" y="0"/>
          <a:chExt cx="0" cy="0"/>
        </a:xfrm>
      </p:grpSpPr>
      <p:sp>
        <p:nvSpPr>
          <p:cNvPr id="22" name="Shape 22"/>
          <p:cNvSpPr/>
          <p:nvPr/>
        </p:nvSpPr>
        <p:spPr>
          <a:xfrm>
            <a:off x="0" y="0"/>
            <a:ext cx="12192000" cy="685799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Shape 23"/>
          <p:cNvSpPr txBox="1">
            <a:spLocks noGrp="1"/>
          </p:cNvSpPr>
          <p:nvPr>
            <p:ph type="title"/>
          </p:nvPr>
        </p:nvSpPr>
        <p:spPr>
          <a:xfrm>
            <a:off x="704189" y="735025"/>
            <a:ext cx="601344" cy="3003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body" idx="1"/>
          </p:nvPr>
        </p:nvSpPr>
        <p:spPr>
          <a:xfrm>
            <a:off x="609600" y="1577340"/>
            <a:ext cx="5303520" cy="452628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5" name="Shape 25"/>
          <p:cNvSpPr txBox="1">
            <a:spLocks noGrp="1"/>
          </p:cNvSpPr>
          <p:nvPr>
            <p:ph type="body" idx="2"/>
          </p:nvPr>
        </p:nvSpPr>
        <p:spPr>
          <a:xfrm>
            <a:off x="6278880" y="1577340"/>
            <a:ext cx="5303520" cy="452628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609600" y="6377940"/>
            <a:ext cx="2804160" cy="34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9"/>
        <p:cNvGrpSpPr/>
        <p:nvPr/>
      </p:nvGrpSpPr>
      <p:grpSpPr>
        <a:xfrm>
          <a:off x="0" y="0"/>
          <a:ext cx="0" cy="0"/>
          <a:chOff x="0" y="0"/>
          <a:chExt cx="0" cy="0"/>
        </a:xfrm>
      </p:grpSpPr>
      <p:sp>
        <p:nvSpPr>
          <p:cNvPr id="30" name="Shape 30"/>
          <p:cNvSpPr/>
          <p:nvPr/>
        </p:nvSpPr>
        <p:spPr>
          <a:xfrm>
            <a:off x="0" y="0"/>
            <a:ext cx="12192000" cy="685799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Shape 31"/>
          <p:cNvSpPr txBox="1">
            <a:spLocks noGrp="1"/>
          </p:cNvSpPr>
          <p:nvPr>
            <p:ph type="title"/>
          </p:nvPr>
        </p:nvSpPr>
        <p:spPr>
          <a:xfrm>
            <a:off x="704189" y="735025"/>
            <a:ext cx="601344" cy="3003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body" idx="1"/>
          </p:nvPr>
        </p:nvSpPr>
        <p:spPr>
          <a:xfrm>
            <a:off x="1413128" y="1284737"/>
            <a:ext cx="9365742" cy="35464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609600" y="6377940"/>
            <a:ext cx="2804160" cy="34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36"/>
        <p:cNvGrpSpPr/>
        <p:nvPr/>
      </p:nvGrpSpPr>
      <p:grpSpPr>
        <a:xfrm>
          <a:off x="0" y="0"/>
          <a:ext cx="0" cy="0"/>
          <a:chOff x="0" y="0"/>
          <a:chExt cx="0" cy="0"/>
        </a:xfrm>
      </p:grpSpPr>
      <p:sp>
        <p:nvSpPr>
          <p:cNvPr id="37" name="Shape 37"/>
          <p:cNvSpPr/>
          <p:nvPr/>
        </p:nvSpPr>
        <p:spPr>
          <a:xfrm>
            <a:off x="0" y="0"/>
            <a:ext cx="12192000" cy="685799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Shape 38"/>
          <p:cNvSpPr txBox="1">
            <a:spLocks noGrp="1"/>
          </p:cNvSpPr>
          <p:nvPr>
            <p:ph type="title"/>
          </p:nvPr>
        </p:nvSpPr>
        <p:spPr>
          <a:xfrm>
            <a:off x="704189" y="735025"/>
            <a:ext cx="601344" cy="3003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609600" y="6377940"/>
            <a:ext cx="2804160" cy="34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704189" y="735025"/>
            <a:ext cx="601344" cy="300355"/>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Arial Black"/>
                <a:ea typeface="Arial Black"/>
                <a:cs typeface="Arial Black"/>
                <a:sym typeface="Arial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413128" y="1284737"/>
            <a:ext cx="9365742" cy="35464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Shape 1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609600" y="6377940"/>
            <a:ext cx="2804160" cy="34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sp>
        <p:nvSpPr>
          <p:cNvPr id="50" name="Shape 50"/>
          <p:cNvSpPr/>
          <p:nvPr/>
        </p:nvSpPr>
        <p:spPr>
          <a:xfrm>
            <a:off x="80772" y="73152"/>
            <a:ext cx="12111228" cy="337870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 name="Shape 51"/>
          <p:cNvSpPr/>
          <p:nvPr/>
        </p:nvSpPr>
        <p:spPr>
          <a:xfrm>
            <a:off x="0" y="3451859"/>
            <a:ext cx="12187428" cy="340613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Shape 52"/>
          <p:cNvSpPr/>
          <p:nvPr/>
        </p:nvSpPr>
        <p:spPr>
          <a:xfrm>
            <a:off x="0" y="37338"/>
            <a:ext cx="1092835" cy="0"/>
          </a:xfrm>
          <a:custGeom>
            <a:avLst/>
            <a:gdLst/>
            <a:ahLst/>
            <a:cxnLst/>
            <a:rect l="0" t="0" r="0" b="0"/>
            <a:pathLst>
              <a:path w="120000" h="120000" extrusionOk="0">
                <a:moveTo>
                  <a:pt x="0" y="0"/>
                </a:moveTo>
                <a:lnTo>
                  <a:pt x="119986" y="0"/>
                </a:lnTo>
              </a:path>
            </a:pathLst>
          </a:custGeom>
          <a:noFill/>
          <a:ln w="74675" cap="flat" cmpd="sng">
            <a:solidFill>
              <a:srgbClr val="F9C36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Shape 53"/>
          <p:cNvSpPr/>
          <p:nvPr/>
        </p:nvSpPr>
        <p:spPr>
          <a:xfrm>
            <a:off x="1092708" y="37338"/>
            <a:ext cx="5326380" cy="0"/>
          </a:xfrm>
          <a:custGeom>
            <a:avLst/>
            <a:gdLst/>
            <a:ahLst/>
            <a:cxnLst/>
            <a:rect l="0" t="0" r="0" b="0"/>
            <a:pathLst>
              <a:path w="120000" h="120000" extrusionOk="0">
                <a:moveTo>
                  <a:pt x="0" y="0"/>
                </a:moveTo>
                <a:lnTo>
                  <a:pt x="120000" y="0"/>
                </a:lnTo>
              </a:path>
            </a:pathLst>
          </a:custGeom>
          <a:noFill/>
          <a:ln w="74675" cap="flat" cmpd="sng">
            <a:solidFill>
              <a:srgbClr val="F69E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Shape 54"/>
          <p:cNvSpPr/>
          <p:nvPr/>
        </p:nvSpPr>
        <p:spPr>
          <a:xfrm>
            <a:off x="6419088" y="37338"/>
            <a:ext cx="1053465" cy="0"/>
          </a:xfrm>
          <a:custGeom>
            <a:avLst/>
            <a:gdLst/>
            <a:ahLst/>
            <a:cxnLst/>
            <a:rect l="0" t="0" r="0" b="0"/>
            <a:pathLst>
              <a:path w="120000" h="120000" extrusionOk="0">
                <a:moveTo>
                  <a:pt x="0" y="0"/>
                </a:moveTo>
                <a:lnTo>
                  <a:pt x="119956" y="0"/>
                </a:lnTo>
              </a:path>
            </a:pathLst>
          </a:custGeom>
          <a:noFill/>
          <a:ln w="74675" cap="flat" cmpd="sng">
            <a:solidFill>
              <a:srgbClr val="F3857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 name="Shape 55"/>
          <p:cNvSpPr/>
          <p:nvPr/>
        </p:nvSpPr>
        <p:spPr>
          <a:xfrm>
            <a:off x="7472171" y="37338"/>
            <a:ext cx="353695" cy="0"/>
          </a:xfrm>
          <a:custGeom>
            <a:avLst/>
            <a:gdLst/>
            <a:ahLst/>
            <a:cxnLst/>
            <a:rect l="0" t="0" r="0" b="0"/>
            <a:pathLst>
              <a:path w="120000" h="120000" extrusionOk="0">
                <a:moveTo>
                  <a:pt x="0" y="0"/>
                </a:moveTo>
                <a:lnTo>
                  <a:pt x="119956" y="0"/>
                </a:lnTo>
              </a:path>
            </a:pathLst>
          </a:custGeom>
          <a:noFill/>
          <a:ln w="74675" cap="flat" cmpd="sng">
            <a:solidFill>
              <a:srgbClr val="F9C36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Shape 56"/>
          <p:cNvSpPr/>
          <p:nvPr/>
        </p:nvSpPr>
        <p:spPr>
          <a:xfrm>
            <a:off x="7949183" y="37338"/>
            <a:ext cx="1252855" cy="0"/>
          </a:xfrm>
          <a:custGeom>
            <a:avLst/>
            <a:gdLst/>
            <a:ahLst/>
            <a:cxnLst/>
            <a:rect l="0" t="0" r="0" b="0"/>
            <a:pathLst>
              <a:path w="120000" h="120000" extrusionOk="0">
                <a:moveTo>
                  <a:pt x="0" y="0"/>
                </a:moveTo>
                <a:lnTo>
                  <a:pt x="119987" y="0"/>
                </a:lnTo>
              </a:path>
            </a:pathLst>
          </a:custGeom>
          <a:noFill/>
          <a:ln w="74675" cap="flat" cmpd="sng">
            <a:solidFill>
              <a:srgbClr val="9CDAE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Shape 57"/>
          <p:cNvSpPr/>
          <p:nvPr/>
        </p:nvSpPr>
        <p:spPr>
          <a:xfrm>
            <a:off x="9201911" y="37338"/>
            <a:ext cx="2985770" cy="0"/>
          </a:xfrm>
          <a:custGeom>
            <a:avLst/>
            <a:gdLst/>
            <a:ahLst/>
            <a:cxnLst/>
            <a:rect l="0" t="0" r="0" b="0"/>
            <a:pathLst>
              <a:path w="120000" h="120000" extrusionOk="0">
                <a:moveTo>
                  <a:pt x="0" y="0"/>
                </a:moveTo>
                <a:lnTo>
                  <a:pt x="119989" y="0"/>
                </a:lnTo>
              </a:path>
            </a:pathLst>
          </a:custGeom>
          <a:noFill/>
          <a:ln w="74675" cap="flat" cmpd="sng">
            <a:solidFill>
              <a:srgbClr val="3E96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Shape 58"/>
          <p:cNvSpPr/>
          <p:nvPr/>
        </p:nvSpPr>
        <p:spPr>
          <a:xfrm>
            <a:off x="0" y="3549396"/>
            <a:ext cx="12192000" cy="2283460"/>
          </a:xfrm>
          <a:custGeom>
            <a:avLst/>
            <a:gdLst/>
            <a:ahLst/>
            <a:cxnLst/>
            <a:rect l="0" t="0" r="0" b="0"/>
            <a:pathLst>
              <a:path w="120000" h="120000" extrusionOk="0">
                <a:moveTo>
                  <a:pt x="0" y="0"/>
                </a:moveTo>
                <a:lnTo>
                  <a:pt x="0" y="119973"/>
                </a:lnTo>
                <a:lnTo>
                  <a:pt x="119999" y="119973"/>
                </a:lnTo>
                <a:lnTo>
                  <a:pt x="119999" y="0"/>
                </a:lnTo>
                <a:lnTo>
                  <a:pt x="0" y="0"/>
                </a:lnTo>
                <a:close/>
              </a:path>
            </a:pathLst>
          </a:custGeom>
          <a:solidFill>
            <a:srgbClr val="55BE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 name="Shape 59"/>
          <p:cNvSpPr/>
          <p:nvPr/>
        </p:nvSpPr>
        <p:spPr>
          <a:xfrm>
            <a:off x="1868423" y="3966971"/>
            <a:ext cx="1550035" cy="1607820"/>
          </a:xfrm>
          <a:custGeom>
            <a:avLst/>
            <a:gdLst/>
            <a:ahLst/>
            <a:cxnLst/>
            <a:rect l="0" t="0" r="0" b="0"/>
            <a:pathLst>
              <a:path w="120000" h="120000" extrusionOk="0">
                <a:moveTo>
                  <a:pt x="59995" y="0"/>
                </a:moveTo>
                <a:lnTo>
                  <a:pt x="56340" y="109"/>
                </a:lnTo>
                <a:lnTo>
                  <a:pt x="52743" y="433"/>
                </a:lnTo>
                <a:lnTo>
                  <a:pt x="49210" y="966"/>
                </a:lnTo>
                <a:lnTo>
                  <a:pt x="45748" y="1701"/>
                </a:lnTo>
                <a:lnTo>
                  <a:pt x="42363" y="2632"/>
                </a:lnTo>
                <a:lnTo>
                  <a:pt x="39060" y="3753"/>
                </a:lnTo>
                <a:lnTo>
                  <a:pt x="35847" y="5057"/>
                </a:lnTo>
                <a:lnTo>
                  <a:pt x="32730" y="6539"/>
                </a:lnTo>
                <a:lnTo>
                  <a:pt x="29714" y="8191"/>
                </a:lnTo>
                <a:lnTo>
                  <a:pt x="26806" y="10008"/>
                </a:lnTo>
                <a:lnTo>
                  <a:pt x="24013" y="11983"/>
                </a:lnTo>
                <a:lnTo>
                  <a:pt x="21341" y="14111"/>
                </a:lnTo>
                <a:lnTo>
                  <a:pt x="18795" y="16384"/>
                </a:lnTo>
                <a:lnTo>
                  <a:pt x="16383" y="18796"/>
                </a:lnTo>
                <a:lnTo>
                  <a:pt x="14110" y="21342"/>
                </a:lnTo>
                <a:lnTo>
                  <a:pt x="11983" y="24015"/>
                </a:lnTo>
                <a:lnTo>
                  <a:pt x="10007" y="26808"/>
                </a:lnTo>
                <a:lnTo>
                  <a:pt x="8191" y="29716"/>
                </a:lnTo>
                <a:lnTo>
                  <a:pt x="6538" y="32732"/>
                </a:lnTo>
                <a:lnTo>
                  <a:pt x="5057" y="35850"/>
                </a:lnTo>
                <a:lnTo>
                  <a:pt x="3753" y="39063"/>
                </a:lnTo>
                <a:lnTo>
                  <a:pt x="2632" y="42366"/>
                </a:lnTo>
                <a:lnTo>
                  <a:pt x="1701" y="45752"/>
                </a:lnTo>
                <a:lnTo>
                  <a:pt x="966" y="49214"/>
                </a:lnTo>
                <a:lnTo>
                  <a:pt x="433" y="52747"/>
                </a:lnTo>
                <a:lnTo>
                  <a:pt x="109" y="56344"/>
                </a:lnTo>
                <a:lnTo>
                  <a:pt x="0" y="59999"/>
                </a:lnTo>
                <a:lnTo>
                  <a:pt x="109" y="63655"/>
                </a:lnTo>
                <a:lnTo>
                  <a:pt x="433" y="67252"/>
                </a:lnTo>
                <a:lnTo>
                  <a:pt x="966" y="70785"/>
                </a:lnTo>
                <a:lnTo>
                  <a:pt x="1701" y="74247"/>
                </a:lnTo>
                <a:lnTo>
                  <a:pt x="2632" y="77633"/>
                </a:lnTo>
                <a:lnTo>
                  <a:pt x="3753" y="80936"/>
                </a:lnTo>
                <a:lnTo>
                  <a:pt x="5057" y="84149"/>
                </a:lnTo>
                <a:lnTo>
                  <a:pt x="6538" y="87267"/>
                </a:lnTo>
                <a:lnTo>
                  <a:pt x="8191" y="90283"/>
                </a:lnTo>
                <a:lnTo>
                  <a:pt x="10007" y="93191"/>
                </a:lnTo>
                <a:lnTo>
                  <a:pt x="11983" y="95984"/>
                </a:lnTo>
                <a:lnTo>
                  <a:pt x="14110" y="98657"/>
                </a:lnTo>
                <a:lnTo>
                  <a:pt x="16383" y="101203"/>
                </a:lnTo>
                <a:lnTo>
                  <a:pt x="18795" y="103615"/>
                </a:lnTo>
                <a:lnTo>
                  <a:pt x="21341" y="105888"/>
                </a:lnTo>
                <a:lnTo>
                  <a:pt x="24013" y="108016"/>
                </a:lnTo>
                <a:lnTo>
                  <a:pt x="26806" y="109991"/>
                </a:lnTo>
                <a:lnTo>
                  <a:pt x="29714" y="111808"/>
                </a:lnTo>
                <a:lnTo>
                  <a:pt x="32730" y="113460"/>
                </a:lnTo>
                <a:lnTo>
                  <a:pt x="35847" y="114941"/>
                </a:lnTo>
                <a:lnTo>
                  <a:pt x="39060" y="116246"/>
                </a:lnTo>
                <a:lnTo>
                  <a:pt x="42363" y="117367"/>
                </a:lnTo>
                <a:lnTo>
                  <a:pt x="45748" y="118298"/>
                </a:lnTo>
                <a:lnTo>
                  <a:pt x="49210" y="119033"/>
                </a:lnTo>
                <a:lnTo>
                  <a:pt x="52743" y="119566"/>
                </a:lnTo>
                <a:lnTo>
                  <a:pt x="56340" y="119890"/>
                </a:lnTo>
                <a:lnTo>
                  <a:pt x="59995" y="119999"/>
                </a:lnTo>
                <a:lnTo>
                  <a:pt x="63649" y="119890"/>
                </a:lnTo>
                <a:lnTo>
                  <a:pt x="67246" y="119566"/>
                </a:lnTo>
                <a:lnTo>
                  <a:pt x="70779" y="119033"/>
                </a:lnTo>
                <a:lnTo>
                  <a:pt x="74241" y="118298"/>
                </a:lnTo>
                <a:lnTo>
                  <a:pt x="77626" y="117367"/>
                </a:lnTo>
                <a:lnTo>
                  <a:pt x="80929" y="116246"/>
                </a:lnTo>
                <a:lnTo>
                  <a:pt x="84142" y="114941"/>
                </a:lnTo>
                <a:lnTo>
                  <a:pt x="87259" y="113460"/>
                </a:lnTo>
                <a:lnTo>
                  <a:pt x="90275" y="111808"/>
                </a:lnTo>
                <a:lnTo>
                  <a:pt x="93183" y="109991"/>
                </a:lnTo>
                <a:lnTo>
                  <a:pt x="95976" y="108016"/>
                </a:lnTo>
                <a:lnTo>
                  <a:pt x="98648" y="105888"/>
                </a:lnTo>
                <a:lnTo>
                  <a:pt x="101194" y="103615"/>
                </a:lnTo>
                <a:lnTo>
                  <a:pt x="103606" y="101203"/>
                </a:lnTo>
                <a:lnTo>
                  <a:pt x="105879" y="98657"/>
                </a:lnTo>
                <a:lnTo>
                  <a:pt x="108007" y="95984"/>
                </a:lnTo>
                <a:lnTo>
                  <a:pt x="109982" y="93191"/>
                </a:lnTo>
                <a:lnTo>
                  <a:pt x="111798" y="90283"/>
                </a:lnTo>
                <a:lnTo>
                  <a:pt x="113451" y="87267"/>
                </a:lnTo>
                <a:lnTo>
                  <a:pt x="114932" y="84149"/>
                </a:lnTo>
                <a:lnTo>
                  <a:pt x="116236" y="80936"/>
                </a:lnTo>
                <a:lnTo>
                  <a:pt x="117357" y="77633"/>
                </a:lnTo>
                <a:lnTo>
                  <a:pt x="118288" y="74247"/>
                </a:lnTo>
                <a:lnTo>
                  <a:pt x="119023" y="70785"/>
                </a:lnTo>
                <a:lnTo>
                  <a:pt x="119556" y="67252"/>
                </a:lnTo>
                <a:lnTo>
                  <a:pt x="119880" y="63655"/>
                </a:lnTo>
                <a:lnTo>
                  <a:pt x="119990" y="59999"/>
                </a:lnTo>
                <a:lnTo>
                  <a:pt x="119880" y="56344"/>
                </a:lnTo>
                <a:lnTo>
                  <a:pt x="119556" y="52747"/>
                </a:lnTo>
                <a:lnTo>
                  <a:pt x="119023" y="49214"/>
                </a:lnTo>
                <a:lnTo>
                  <a:pt x="118288" y="45752"/>
                </a:lnTo>
                <a:lnTo>
                  <a:pt x="117357" y="42366"/>
                </a:lnTo>
                <a:lnTo>
                  <a:pt x="116236" y="39063"/>
                </a:lnTo>
                <a:lnTo>
                  <a:pt x="114932" y="35850"/>
                </a:lnTo>
                <a:lnTo>
                  <a:pt x="113451" y="32732"/>
                </a:lnTo>
                <a:lnTo>
                  <a:pt x="111798" y="29716"/>
                </a:lnTo>
                <a:lnTo>
                  <a:pt x="109982" y="26808"/>
                </a:lnTo>
                <a:lnTo>
                  <a:pt x="108007" y="24015"/>
                </a:lnTo>
                <a:lnTo>
                  <a:pt x="105879" y="21342"/>
                </a:lnTo>
                <a:lnTo>
                  <a:pt x="103606" y="18796"/>
                </a:lnTo>
                <a:lnTo>
                  <a:pt x="101194" y="16384"/>
                </a:lnTo>
                <a:lnTo>
                  <a:pt x="98648" y="14111"/>
                </a:lnTo>
                <a:lnTo>
                  <a:pt x="95976" y="11983"/>
                </a:lnTo>
                <a:lnTo>
                  <a:pt x="93183" y="10008"/>
                </a:lnTo>
                <a:lnTo>
                  <a:pt x="90275" y="8191"/>
                </a:lnTo>
                <a:lnTo>
                  <a:pt x="87259" y="6539"/>
                </a:lnTo>
                <a:lnTo>
                  <a:pt x="84142" y="5057"/>
                </a:lnTo>
                <a:lnTo>
                  <a:pt x="80929" y="3753"/>
                </a:lnTo>
                <a:lnTo>
                  <a:pt x="77626" y="2632"/>
                </a:lnTo>
                <a:lnTo>
                  <a:pt x="74241" y="1701"/>
                </a:lnTo>
                <a:lnTo>
                  <a:pt x="70779" y="966"/>
                </a:lnTo>
                <a:lnTo>
                  <a:pt x="67246" y="433"/>
                </a:lnTo>
                <a:lnTo>
                  <a:pt x="63649" y="109"/>
                </a:lnTo>
                <a:lnTo>
                  <a:pt x="59995" y="0"/>
                </a:lnTo>
                <a:close/>
              </a:path>
            </a:pathLst>
          </a:custGeom>
          <a:solidFill>
            <a:srgbClr val="85D1F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Shape 60"/>
          <p:cNvSpPr/>
          <p:nvPr/>
        </p:nvSpPr>
        <p:spPr>
          <a:xfrm>
            <a:off x="2084832" y="4351020"/>
            <a:ext cx="1086612" cy="80771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Shape 61"/>
          <p:cNvSpPr/>
          <p:nvPr/>
        </p:nvSpPr>
        <p:spPr>
          <a:xfrm>
            <a:off x="4169664" y="3966971"/>
            <a:ext cx="1550035" cy="1607820"/>
          </a:xfrm>
          <a:custGeom>
            <a:avLst/>
            <a:gdLst/>
            <a:ahLst/>
            <a:cxnLst/>
            <a:rect l="0" t="0" r="0" b="0"/>
            <a:pathLst>
              <a:path w="120000" h="120000" extrusionOk="0">
                <a:moveTo>
                  <a:pt x="59995" y="0"/>
                </a:moveTo>
                <a:lnTo>
                  <a:pt x="56340" y="109"/>
                </a:lnTo>
                <a:lnTo>
                  <a:pt x="52743" y="433"/>
                </a:lnTo>
                <a:lnTo>
                  <a:pt x="49210" y="966"/>
                </a:lnTo>
                <a:lnTo>
                  <a:pt x="45748" y="1701"/>
                </a:lnTo>
                <a:lnTo>
                  <a:pt x="42363" y="2632"/>
                </a:lnTo>
                <a:lnTo>
                  <a:pt x="39060" y="3753"/>
                </a:lnTo>
                <a:lnTo>
                  <a:pt x="35847" y="5057"/>
                </a:lnTo>
                <a:lnTo>
                  <a:pt x="32730" y="6539"/>
                </a:lnTo>
                <a:lnTo>
                  <a:pt x="29714" y="8191"/>
                </a:lnTo>
                <a:lnTo>
                  <a:pt x="26806" y="10008"/>
                </a:lnTo>
                <a:lnTo>
                  <a:pt x="24013" y="11983"/>
                </a:lnTo>
                <a:lnTo>
                  <a:pt x="21341" y="14111"/>
                </a:lnTo>
                <a:lnTo>
                  <a:pt x="18795" y="16384"/>
                </a:lnTo>
                <a:lnTo>
                  <a:pt x="16383" y="18796"/>
                </a:lnTo>
                <a:lnTo>
                  <a:pt x="14110" y="21342"/>
                </a:lnTo>
                <a:lnTo>
                  <a:pt x="11983" y="24015"/>
                </a:lnTo>
                <a:lnTo>
                  <a:pt x="10007" y="26808"/>
                </a:lnTo>
                <a:lnTo>
                  <a:pt x="8191" y="29716"/>
                </a:lnTo>
                <a:lnTo>
                  <a:pt x="6538" y="32732"/>
                </a:lnTo>
                <a:lnTo>
                  <a:pt x="5057" y="35850"/>
                </a:lnTo>
                <a:lnTo>
                  <a:pt x="3753" y="39063"/>
                </a:lnTo>
                <a:lnTo>
                  <a:pt x="2632" y="42366"/>
                </a:lnTo>
                <a:lnTo>
                  <a:pt x="1701" y="45752"/>
                </a:lnTo>
                <a:lnTo>
                  <a:pt x="966" y="49214"/>
                </a:lnTo>
                <a:lnTo>
                  <a:pt x="433" y="52747"/>
                </a:lnTo>
                <a:lnTo>
                  <a:pt x="109" y="56344"/>
                </a:lnTo>
                <a:lnTo>
                  <a:pt x="0" y="59999"/>
                </a:lnTo>
                <a:lnTo>
                  <a:pt x="109" y="63655"/>
                </a:lnTo>
                <a:lnTo>
                  <a:pt x="433" y="67252"/>
                </a:lnTo>
                <a:lnTo>
                  <a:pt x="966" y="70785"/>
                </a:lnTo>
                <a:lnTo>
                  <a:pt x="1701" y="74247"/>
                </a:lnTo>
                <a:lnTo>
                  <a:pt x="2632" y="77633"/>
                </a:lnTo>
                <a:lnTo>
                  <a:pt x="3753" y="80936"/>
                </a:lnTo>
                <a:lnTo>
                  <a:pt x="5057" y="84149"/>
                </a:lnTo>
                <a:lnTo>
                  <a:pt x="6538" y="87267"/>
                </a:lnTo>
                <a:lnTo>
                  <a:pt x="8191" y="90283"/>
                </a:lnTo>
                <a:lnTo>
                  <a:pt x="10007" y="93191"/>
                </a:lnTo>
                <a:lnTo>
                  <a:pt x="11983" y="95984"/>
                </a:lnTo>
                <a:lnTo>
                  <a:pt x="14110" y="98657"/>
                </a:lnTo>
                <a:lnTo>
                  <a:pt x="16383" y="101203"/>
                </a:lnTo>
                <a:lnTo>
                  <a:pt x="18795" y="103615"/>
                </a:lnTo>
                <a:lnTo>
                  <a:pt x="21341" y="105888"/>
                </a:lnTo>
                <a:lnTo>
                  <a:pt x="24013" y="108016"/>
                </a:lnTo>
                <a:lnTo>
                  <a:pt x="26806" y="109991"/>
                </a:lnTo>
                <a:lnTo>
                  <a:pt x="29714" y="111808"/>
                </a:lnTo>
                <a:lnTo>
                  <a:pt x="32730" y="113460"/>
                </a:lnTo>
                <a:lnTo>
                  <a:pt x="35847" y="114941"/>
                </a:lnTo>
                <a:lnTo>
                  <a:pt x="39060" y="116246"/>
                </a:lnTo>
                <a:lnTo>
                  <a:pt x="42363" y="117367"/>
                </a:lnTo>
                <a:lnTo>
                  <a:pt x="45748" y="118298"/>
                </a:lnTo>
                <a:lnTo>
                  <a:pt x="49210" y="119033"/>
                </a:lnTo>
                <a:lnTo>
                  <a:pt x="52743" y="119566"/>
                </a:lnTo>
                <a:lnTo>
                  <a:pt x="56340" y="119890"/>
                </a:lnTo>
                <a:lnTo>
                  <a:pt x="59995" y="119999"/>
                </a:lnTo>
                <a:lnTo>
                  <a:pt x="63649" y="119890"/>
                </a:lnTo>
                <a:lnTo>
                  <a:pt x="67246" y="119566"/>
                </a:lnTo>
                <a:lnTo>
                  <a:pt x="70779" y="119033"/>
                </a:lnTo>
                <a:lnTo>
                  <a:pt x="74241" y="118298"/>
                </a:lnTo>
                <a:lnTo>
                  <a:pt x="77626" y="117367"/>
                </a:lnTo>
                <a:lnTo>
                  <a:pt x="80929" y="116246"/>
                </a:lnTo>
                <a:lnTo>
                  <a:pt x="84142" y="114941"/>
                </a:lnTo>
                <a:lnTo>
                  <a:pt x="87259" y="113460"/>
                </a:lnTo>
                <a:lnTo>
                  <a:pt x="90275" y="111808"/>
                </a:lnTo>
                <a:lnTo>
                  <a:pt x="93183" y="109991"/>
                </a:lnTo>
                <a:lnTo>
                  <a:pt x="95976" y="108016"/>
                </a:lnTo>
                <a:lnTo>
                  <a:pt x="98648" y="105888"/>
                </a:lnTo>
                <a:lnTo>
                  <a:pt x="101194" y="103615"/>
                </a:lnTo>
                <a:lnTo>
                  <a:pt x="103606" y="101203"/>
                </a:lnTo>
                <a:lnTo>
                  <a:pt x="105879" y="98657"/>
                </a:lnTo>
                <a:lnTo>
                  <a:pt x="108007" y="95984"/>
                </a:lnTo>
                <a:lnTo>
                  <a:pt x="109982" y="93191"/>
                </a:lnTo>
                <a:lnTo>
                  <a:pt x="111798" y="90283"/>
                </a:lnTo>
                <a:lnTo>
                  <a:pt x="113451" y="87267"/>
                </a:lnTo>
                <a:lnTo>
                  <a:pt x="114932" y="84149"/>
                </a:lnTo>
                <a:lnTo>
                  <a:pt x="116236" y="80936"/>
                </a:lnTo>
                <a:lnTo>
                  <a:pt x="117357" y="77633"/>
                </a:lnTo>
                <a:lnTo>
                  <a:pt x="118288" y="74247"/>
                </a:lnTo>
                <a:lnTo>
                  <a:pt x="119023" y="70785"/>
                </a:lnTo>
                <a:lnTo>
                  <a:pt x="119556" y="67252"/>
                </a:lnTo>
                <a:lnTo>
                  <a:pt x="119880" y="63655"/>
                </a:lnTo>
                <a:lnTo>
                  <a:pt x="119990" y="59999"/>
                </a:lnTo>
                <a:lnTo>
                  <a:pt x="119880" y="56344"/>
                </a:lnTo>
                <a:lnTo>
                  <a:pt x="119556" y="52747"/>
                </a:lnTo>
                <a:lnTo>
                  <a:pt x="119023" y="49214"/>
                </a:lnTo>
                <a:lnTo>
                  <a:pt x="118288" y="45752"/>
                </a:lnTo>
                <a:lnTo>
                  <a:pt x="117357" y="42366"/>
                </a:lnTo>
                <a:lnTo>
                  <a:pt x="116236" y="39063"/>
                </a:lnTo>
                <a:lnTo>
                  <a:pt x="114932" y="35850"/>
                </a:lnTo>
                <a:lnTo>
                  <a:pt x="113451" y="32732"/>
                </a:lnTo>
                <a:lnTo>
                  <a:pt x="111798" y="29716"/>
                </a:lnTo>
                <a:lnTo>
                  <a:pt x="109982" y="26808"/>
                </a:lnTo>
                <a:lnTo>
                  <a:pt x="108007" y="24015"/>
                </a:lnTo>
                <a:lnTo>
                  <a:pt x="105879" y="21342"/>
                </a:lnTo>
                <a:lnTo>
                  <a:pt x="103606" y="18796"/>
                </a:lnTo>
                <a:lnTo>
                  <a:pt x="101194" y="16384"/>
                </a:lnTo>
                <a:lnTo>
                  <a:pt x="98648" y="14111"/>
                </a:lnTo>
                <a:lnTo>
                  <a:pt x="95976" y="11983"/>
                </a:lnTo>
                <a:lnTo>
                  <a:pt x="93183" y="10008"/>
                </a:lnTo>
                <a:lnTo>
                  <a:pt x="90275" y="8191"/>
                </a:lnTo>
                <a:lnTo>
                  <a:pt x="87259" y="6539"/>
                </a:lnTo>
                <a:lnTo>
                  <a:pt x="84142" y="5057"/>
                </a:lnTo>
                <a:lnTo>
                  <a:pt x="80929" y="3753"/>
                </a:lnTo>
                <a:lnTo>
                  <a:pt x="77626" y="2632"/>
                </a:lnTo>
                <a:lnTo>
                  <a:pt x="74241" y="1701"/>
                </a:lnTo>
                <a:lnTo>
                  <a:pt x="70779" y="966"/>
                </a:lnTo>
                <a:lnTo>
                  <a:pt x="67246" y="433"/>
                </a:lnTo>
                <a:lnTo>
                  <a:pt x="63649" y="109"/>
                </a:lnTo>
                <a:lnTo>
                  <a:pt x="59995" y="0"/>
                </a:lnTo>
                <a:close/>
              </a:path>
            </a:pathLst>
          </a:custGeom>
          <a:solidFill>
            <a:srgbClr val="85D1F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Shape 62"/>
          <p:cNvSpPr/>
          <p:nvPr/>
        </p:nvSpPr>
        <p:spPr>
          <a:xfrm>
            <a:off x="4605528" y="4265676"/>
            <a:ext cx="679703" cy="101041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Shape 63"/>
          <p:cNvSpPr/>
          <p:nvPr/>
        </p:nvSpPr>
        <p:spPr>
          <a:xfrm>
            <a:off x="6472428" y="3966971"/>
            <a:ext cx="1550035" cy="1607820"/>
          </a:xfrm>
          <a:custGeom>
            <a:avLst/>
            <a:gdLst/>
            <a:ahLst/>
            <a:cxnLst/>
            <a:rect l="0" t="0" r="0" b="0"/>
            <a:pathLst>
              <a:path w="120000" h="120000" extrusionOk="0">
                <a:moveTo>
                  <a:pt x="59995" y="0"/>
                </a:moveTo>
                <a:lnTo>
                  <a:pt x="56340" y="109"/>
                </a:lnTo>
                <a:lnTo>
                  <a:pt x="52743" y="433"/>
                </a:lnTo>
                <a:lnTo>
                  <a:pt x="49210" y="966"/>
                </a:lnTo>
                <a:lnTo>
                  <a:pt x="45748" y="1701"/>
                </a:lnTo>
                <a:lnTo>
                  <a:pt x="42363" y="2632"/>
                </a:lnTo>
                <a:lnTo>
                  <a:pt x="39061" y="3753"/>
                </a:lnTo>
                <a:lnTo>
                  <a:pt x="35847" y="5057"/>
                </a:lnTo>
                <a:lnTo>
                  <a:pt x="32730" y="6539"/>
                </a:lnTo>
                <a:lnTo>
                  <a:pt x="29714" y="8191"/>
                </a:lnTo>
                <a:lnTo>
                  <a:pt x="26806" y="10008"/>
                </a:lnTo>
                <a:lnTo>
                  <a:pt x="24013" y="11983"/>
                </a:lnTo>
                <a:lnTo>
                  <a:pt x="21341" y="14111"/>
                </a:lnTo>
                <a:lnTo>
                  <a:pt x="18795" y="16384"/>
                </a:lnTo>
                <a:lnTo>
                  <a:pt x="16383" y="18796"/>
                </a:lnTo>
                <a:lnTo>
                  <a:pt x="14110" y="21342"/>
                </a:lnTo>
                <a:lnTo>
                  <a:pt x="11983" y="24015"/>
                </a:lnTo>
                <a:lnTo>
                  <a:pt x="10007" y="26808"/>
                </a:lnTo>
                <a:lnTo>
                  <a:pt x="8191" y="29716"/>
                </a:lnTo>
                <a:lnTo>
                  <a:pt x="6538" y="32732"/>
                </a:lnTo>
                <a:lnTo>
                  <a:pt x="5057" y="35850"/>
                </a:lnTo>
                <a:lnTo>
                  <a:pt x="3753" y="39063"/>
                </a:lnTo>
                <a:lnTo>
                  <a:pt x="2632" y="42366"/>
                </a:lnTo>
                <a:lnTo>
                  <a:pt x="1701" y="45752"/>
                </a:lnTo>
                <a:lnTo>
                  <a:pt x="966" y="49214"/>
                </a:lnTo>
                <a:lnTo>
                  <a:pt x="433" y="52747"/>
                </a:lnTo>
                <a:lnTo>
                  <a:pt x="109" y="56344"/>
                </a:lnTo>
                <a:lnTo>
                  <a:pt x="0" y="59999"/>
                </a:lnTo>
                <a:lnTo>
                  <a:pt x="109" y="63655"/>
                </a:lnTo>
                <a:lnTo>
                  <a:pt x="433" y="67252"/>
                </a:lnTo>
                <a:lnTo>
                  <a:pt x="966" y="70785"/>
                </a:lnTo>
                <a:lnTo>
                  <a:pt x="1701" y="74247"/>
                </a:lnTo>
                <a:lnTo>
                  <a:pt x="2632" y="77633"/>
                </a:lnTo>
                <a:lnTo>
                  <a:pt x="3753" y="80936"/>
                </a:lnTo>
                <a:lnTo>
                  <a:pt x="5057" y="84149"/>
                </a:lnTo>
                <a:lnTo>
                  <a:pt x="6538" y="87267"/>
                </a:lnTo>
                <a:lnTo>
                  <a:pt x="8191" y="90283"/>
                </a:lnTo>
                <a:lnTo>
                  <a:pt x="10007" y="93191"/>
                </a:lnTo>
                <a:lnTo>
                  <a:pt x="11983" y="95984"/>
                </a:lnTo>
                <a:lnTo>
                  <a:pt x="14110" y="98657"/>
                </a:lnTo>
                <a:lnTo>
                  <a:pt x="16383" y="101203"/>
                </a:lnTo>
                <a:lnTo>
                  <a:pt x="18795" y="103615"/>
                </a:lnTo>
                <a:lnTo>
                  <a:pt x="21341" y="105888"/>
                </a:lnTo>
                <a:lnTo>
                  <a:pt x="24013" y="108016"/>
                </a:lnTo>
                <a:lnTo>
                  <a:pt x="26806" y="109991"/>
                </a:lnTo>
                <a:lnTo>
                  <a:pt x="29714" y="111808"/>
                </a:lnTo>
                <a:lnTo>
                  <a:pt x="32730" y="113460"/>
                </a:lnTo>
                <a:lnTo>
                  <a:pt x="35847" y="114941"/>
                </a:lnTo>
                <a:lnTo>
                  <a:pt x="39061" y="116246"/>
                </a:lnTo>
                <a:lnTo>
                  <a:pt x="42363" y="117367"/>
                </a:lnTo>
                <a:lnTo>
                  <a:pt x="45748" y="118298"/>
                </a:lnTo>
                <a:lnTo>
                  <a:pt x="49210" y="119033"/>
                </a:lnTo>
                <a:lnTo>
                  <a:pt x="52743" y="119566"/>
                </a:lnTo>
                <a:lnTo>
                  <a:pt x="56340" y="119890"/>
                </a:lnTo>
                <a:lnTo>
                  <a:pt x="59995" y="119999"/>
                </a:lnTo>
                <a:lnTo>
                  <a:pt x="63649" y="119890"/>
                </a:lnTo>
                <a:lnTo>
                  <a:pt x="67246" y="119566"/>
                </a:lnTo>
                <a:lnTo>
                  <a:pt x="70779" y="119033"/>
                </a:lnTo>
                <a:lnTo>
                  <a:pt x="74241" y="118298"/>
                </a:lnTo>
                <a:lnTo>
                  <a:pt x="77626" y="117367"/>
                </a:lnTo>
                <a:lnTo>
                  <a:pt x="80929" y="116246"/>
                </a:lnTo>
                <a:lnTo>
                  <a:pt x="84142" y="114941"/>
                </a:lnTo>
                <a:lnTo>
                  <a:pt x="87259" y="113460"/>
                </a:lnTo>
                <a:lnTo>
                  <a:pt x="90275" y="111808"/>
                </a:lnTo>
                <a:lnTo>
                  <a:pt x="93183" y="109991"/>
                </a:lnTo>
                <a:lnTo>
                  <a:pt x="95976" y="108016"/>
                </a:lnTo>
                <a:lnTo>
                  <a:pt x="98648" y="105888"/>
                </a:lnTo>
                <a:lnTo>
                  <a:pt x="101194" y="103615"/>
                </a:lnTo>
                <a:lnTo>
                  <a:pt x="103607" y="101203"/>
                </a:lnTo>
                <a:lnTo>
                  <a:pt x="105879" y="98657"/>
                </a:lnTo>
                <a:lnTo>
                  <a:pt x="108007" y="95984"/>
                </a:lnTo>
                <a:lnTo>
                  <a:pt x="109982" y="93191"/>
                </a:lnTo>
                <a:lnTo>
                  <a:pt x="111798" y="90283"/>
                </a:lnTo>
                <a:lnTo>
                  <a:pt x="113451" y="87267"/>
                </a:lnTo>
                <a:lnTo>
                  <a:pt x="114932" y="84149"/>
                </a:lnTo>
                <a:lnTo>
                  <a:pt x="116236" y="80936"/>
                </a:lnTo>
                <a:lnTo>
                  <a:pt x="117357" y="77633"/>
                </a:lnTo>
                <a:lnTo>
                  <a:pt x="118288" y="74247"/>
                </a:lnTo>
                <a:lnTo>
                  <a:pt x="119023" y="70785"/>
                </a:lnTo>
                <a:lnTo>
                  <a:pt x="119556" y="67252"/>
                </a:lnTo>
                <a:lnTo>
                  <a:pt x="119880" y="63655"/>
                </a:lnTo>
                <a:lnTo>
                  <a:pt x="119990" y="59999"/>
                </a:lnTo>
                <a:lnTo>
                  <a:pt x="119880" y="56344"/>
                </a:lnTo>
                <a:lnTo>
                  <a:pt x="119556" y="52747"/>
                </a:lnTo>
                <a:lnTo>
                  <a:pt x="119023" y="49214"/>
                </a:lnTo>
                <a:lnTo>
                  <a:pt x="118288" y="45752"/>
                </a:lnTo>
                <a:lnTo>
                  <a:pt x="117357" y="42366"/>
                </a:lnTo>
                <a:lnTo>
                  <a:pt x="116236" y="39063"/>
                </a:lnTo>
                <a:lnTo>
                  <a:pt x="114932" y="35850"/>
                </a:lnTo>
                <a:lnTo>
                  <a:pt x="113451" y="32732"/>
                </a:lnTo>
                <a:lnTo>
                  <a:pt x="111798" y="29716"/>
                </a:lnTo>
                <a:lnTo>
                  <a:pt x="109982" y="26808"/>
                </a:lnTo>
                <a:lnTo>
                  <a:pt x="108007" y="24015"/>
                </a:lnTo>
                <a:lnTo>
                  <a:pt x="105879" y="21342"/>
                </a:lnTo>
                <a:lnTo>
                  <a:pt x="103607" y="18796"/>
                </a:lnTo>
                <a:lnTo>
                  <a:pt x="101194" y="16384"/>
                </a:lnTo>
                <a:lnTo>
                  <a:pt x="98648" y="14111"/>
                </a:lnTo>
                <a:lnTo>
                  <a:pt x="95976" y="11983"/>
                </a:lnTo>
                <a:lnTo>
                  <a:pt x="93183" y="10008"/>
                </a:lnTo>
                <a:lnTo>
                  <a:pt x="90275" y="8191"/>
                </a:lnTo>
                <a:lnTo>
                  <a:pt x="87259" y="6539"/>
                </a:lnTo>
                <a:lnTo>
                  <a:pt x="84142" y="5057"/>
                </a:lnTo>
                <a:lnTo>
                  <a:pt x="80929" y="3753"/>
                </a:lnTo>
                <a:lnTo>
                  <a:pt x="77626" y="2632"/>
                </a:lnTo>
                <a:lnTo>
                  <a:pt x="74241" y="1701"/>
                </a:lnTo>
                <a:lnTo>
                  <a:pt x="70779" y="966"/>
                </a:lnTo>
                <a:lnTo>
                  <a:pt x="67246" y="433"/>
                </a:lnTo>
                <a:lnTo>
                  <a:pt x="63649" y="109"/>
                </a:lnTo>
                <a:lnTo>
                  <a:pt x="59995" y="0"/>
                </a:lnTo>
                <a:close/>
              </a:path>
            </a:pathLst>
          </a:custGeom>
          <a:solidFill>
            <a:srgbClr val="85D1F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Shape 64"/>
          <p:cNvSpPr/>
          <p:nvPr/>
        </p:nvSpPr>
        <p:spPr>
          <a:xfrm>
            <a:off x="6740652" y="4245864"/>
            <a:ext cx="1011936" cy="1050036"/>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Shape 65"/>
          <p:cNvSpPr/>
          <p:nvPr/>
        </p:nvSpPr>
        <p:spPr>
          <a:xfrm>
            <a:off x="8773668" y="3966971"/>
            <a:ext cx="1550035" cy="1607820"/>
          </a:xfrm>
          <a:custGeom>
            <a:avLst/>
            <a:gdLst/>
            <a:ahLst/>
            <a:cxnLst/>
            <a:rect l="0" t="0" r="0" b="0"/>
            <a:pathLst>
              <a:path w="120000" h="120000" extrusionOk="0">
                <a:moveTo>
                  <a:pt x="59995" y="0"/>
                </a:moveTo>
                <a:lnTo>
                  <a:pt x="56340" y="109"/>
                </a:lnTo>
                <a:lnTo>
                  <a:pt x="52743" y="433"/>
                </a:lnTo>
                <a:lnTo>
                  <a:pt x="49210" y="966"/>
                </a:lnTo>
                <a:lnTo>
                  <a:pt x="45748" y="1701"/>
                </a:lnTo>
                <a:lnTo>
                  <a:pt x="42363" y="2632"/>
                </a:lnTo>
                <a:lnTo>
                  <a:pt x="39061" y="3753"/>
                </a:lnTo>
                <a:lnTo>
                  <a:pt x="35847" y="5057"/>
                </a:lnTo>
                <a:lnTo>
                  <a:pt x="32730" y="6539"/>
                </a:lnTo>
                <a:lnTo>
                  <a:pt x="29714" y="8191"/>
                </a:lnTo>
                <a:lnTo>
                  <a:pt x="26806" y="10008"/>
                </a:lnTo>
                <a:lnTo>
                  <a:pt x="24013" y="11983"/>
                </a:lnTo>
                <a:lnTo>
                  <a:pt x="21341" y="14111"/>
                </a:lnTo>
                <a:lnTo>
                  <a:pt x="18795" y="16384"/>
                </a:lnTo>
                <a:lnTo>
                  <a:pt x="16383" y="18796"/>
                </a:lnTo>
                <a:lnTo>
                  <a:pt x="14110" y="21342"/>
                </a:lnTo>
                <a:lnTo>
                  <a:pt x="11983" y="24015"/>
                </a:lnTo>
                <a:lnTo>
                  <a:pt x="10007" y="26808"/>
                </a:lnTo>
                <a:lnTo>
                  <a:pt x="8191" y="29716"/>
                </a:lnTo>
                <a:lnTo>
                  <a:pt x="6538" y="32732"/>
                </a:lnTo>
                <a:lnTo>
                  <a:pt x="5057" y="35850"/>
                </a:lnTo>
                <a:lnTo>
                  <a:pt x="3753" y="39063"/>
                </a:lnTo>
                <a:lnTo>
                  <a:pt x="2632" y="42366"/>
                </a:lnTo>
                <a:lnTo>
                  <a:pt x="1701" y="45752"/>
                </a:lnTo>
                <a:lnTo>
                  <a:pt x="966" y="49214"/>
                </a:lnTo>
                <a:lnTo>
                  <a:pt x="433" y="52747"/>
                </a:lnTo>
                <a:lnTo>
                  <a:pt x="109" y="56344"/>
                </a:lnTo>
                <a:lnTo>
                  <a:pt x="0" y="59999"/>
                </a:lnTo>
                <a:lnTo>
                  <a:pt x="109" y="63655"/>
                </a:lnTo>
                <a:lnTo>
                  <a:pt x="433" y="67252"/>
                </a:lnTo>
                <a:lnTo>
                  <a:pt x="966" y="70785"/>
                </a:lnTo>
                <a:lnTo>
                  <a:pt x="1701" y="74247"/>
                </a:lnTo>
                <a:lnTo>
                  <a:pt x="2632" y="77633"/>
                </a:lnTo>
                <a:lnTo>
                  <a:pt x="3753" y="80936"/>
                </a:lnTo>
                <a:lnTo>
                  <a:pt x="5057" y="84149"/>
                </a:lnTo>
                <a:lnTo>
                  <a:pt x="6538" y="87267"/>
                </a:lnTo>
                <a:lnTo>
                  <a:pt x="8191" y="90283"/>
                </a:lnTo>
                <a:lnTo>
                  <a:pt x="10007" y="93191"/>
                </a:lnTo>
                <a:lnTo>
                  <a:pt x="11983" y="95984"/>
                </a:lnTo>
                <a:lnTo>
                  <a:pt x="14110" y="98657"/>
                </a:lnTo>
                <a:lnTo>
                  <a:pt x="16383" y="101203"/>
                </a:lnTo>
                <a:lnTo>
                  <a:pt x="18795" y="103615"/>
                </a:lnTo>
                <a:lnTo>
                  <a:pt x="21341" y="105888"/>
                </a:lnTo>
                <a:lnTo>
                  <a:pt x="24013" y="108016"/>
                </a:lnTo>
                <a:lnTo>
                  <a:pt x="26806" y="109991"/>
                </a:lnTo>
                <a:lnTo>
                  <a:pt x="29714" y="111808"/>
                </a:lnTo>
                <a:lnTo>
                  <a:pt x="32730" y="113460"/>
                </a:lnTo>
                <a:lnTo>
                  <a:pt x="35847" y="114941"/>
                </a:lnTo>
                <a:lnTo>
                  <a:pt x="39061" y="116246"/>
                </a:lnTo>
                <a:lnTo>
                  <a:pt x="42363" y="117367"/>
                </a:lnTo>
                <a:lnTo>
                  <a:pt x="45748" y="118298"/>
                </a:lnTo>
                <a:lnTo>
                  <a:pt x="49210" y="119033"/>
                </a:lnTo>
                <a:lnTo>
                  <a:pt x="52743" y="119566"/>
                </a:lnTo>
                <a:lnTo>
                  <a:pt x="56340" y="119890"/>
                </a:lnTo>
                <a:lnTo>
                  <a:pt x="59995" y="119999"/>
                </a:lnTo>
                <a:lnTo>
                  <a:pt x="63649" y="119890"/>
                </a:lnTo>
                <a:lnTo>
                  <a:pt x="67246" y="119566"/>
                </a:lnTo>
                <a:lnTo>
                  <a:pt x="70779" y="119033"/>
                </a:lnTo>
                <a:lnTo>
                  <a:pt x="74241" y="118298"/>
                </a:lnTo>
                <a:lnTo>
                  <a:pt x="77626" y="117367"/>
                </a:lnTo>
                <a:lnTo>
                  <a:pt x="80929" y="116246"/>
                </a:lnTo>
                <a:lnTo>
                  <a:pt x="84142" y="114941"/>
                </a:lnTo>
                <a:lnTo>
                  <a:pt x="87259" y="113460"/>
                </a:lnTo>
                <a:lnTo>
                  <a:pt x="90275" y="111808"/>
                </a:lnTo>
                <a:lnTo>
                  <a:pt x="93183" y="109991"/>
                </a:lnTo>
                <a:lnTo>
                  <a:pt x="95976" y="108016"/>
                </a:lnTo>
                <a:lnTo>
                  <a:pt x="98648" y="105888"/>
                </a:lnTo>
                <a:lnTo>
                  <a:pt x="101194" y="103615"/>
                </a:lnTo>
                <a:lnTo>
                  <a:pt x="103607" y="101203"/>
                </a:lnTo>
                <a:lnTo>
                  <a:pt x="105879" y="98657"/>
                </a:lnTo>
                <a:lnTo>
                  <a:pt x="108007" y="95984"/>
                </a:lnTo>
                <a:lnTo>
                  <a:pt x="109982" y="93191"/>
                </a:lnTo>
                <a:lnTo>
                  <a:pt x="111798" y="90283"/>
                </a:lnTo>
                <a:lnTo>
                  <a:pt x="113451" y="87267"/>
                </a:lnTo>
                <a:lnTo>
                  <a:pt x="114932" y="84149"/>
                </a:lnTo>
                <a:lnTo>
                  <a:pt x="116236" y="80936"/>
                </a:lnTo>
                <a:lnTo>
                  <a:pt x="117357" y="77633"/>
                </a:lnTo>
                <a:lnTo>
                  <a:pt x="118288" y="74247"/>
                </a:lnTo>
                <a:lnTo>
                  <a:pt x="119023" y="70785"/>
                </a:lnTo>
                <a:lnTo>
                  <a:pt x="119556" y="67252"/>
                </a:lnTo>
                <a:lnTo>
                  <a:pt x="119880" y="63655"/>
                </a:lnTo>
                <a:lnTo>
                  <a:pt x="119990" y="59999"/>
                </a:lnTo>
                <a:lnTo>
                  <a:pt x="119880" y="56344"/>
                </a:lnTo>
                <a:lnTo>
                  <a:pt x="119556" y="52747"/>
                </a:lnTo>
                <a:lnTo>
                  <a:pt x="119023" y="49214"/>
                </a:lnTo>
                <a:lnTo>
                  <a:pt x="118288" y="45752"/>
                </a:lnTo>
                <a:lnTo>
                  <a:pt x="117357" y="42366"/>
                </a:lnTo>
                <a:lnTo>
                  <a:pt x="116236" y="39063"/>
                </a:lnTo>
                <a:lnTo>
                  <a:pt x="114932" y="35850"/>
                </a:lnTo>
                <a:lnTo>
                  <a:pt x="113451" y="32732"/>
                </a:lnTo>
                <a:lnTo>
                  <a:pt x="111798" y="29716"/>
                </a:lnTo>
                <a:lnTo>
                  <a:pt x="109982" y="26808"/>
                </a:lnTo>
                <a:lnTo>
                  <a:pt x="108007" y="24015"/>
                </a:lnTo>
                <a:lnTo>
                  <a:pt x="105879" y="21342"/>
                </a:lnTo>
                <a:lnTo>
                  <a:pt x="103607" y="18796"/>
                </a:lnTo>
                <a:lnTo>
                  <a:pt x="101194" y="16384"/>
                </a:lnTo>
                <a:lnTo>
                  <a:pt x="98648" y="14111"/>
                </a:lnTo>
                <a:lnTo>
                  <a:pt x="95976" y="11983"/>
                </a:lnTo>
                <a:lnTo>
                  <a:pt x="93183" y="10008"/>
                </a:lnTo>
                <a:lnTo>
                  <a:pt x="90275" y="8191"/>
                </a:lnTo>
                <a:lnTo>
                  <a:pt x="87259" y="6539"/>
                </a:lnTo>
                <a:lnTo>
                  <a:pt x="84142" y="5057"/>
                </a:lnTo>
                <a:lnTo>
                  <a:pt x="80929" y="3753"/>
                </a:lnTo>
                <a:lnTo>
                  <a:pt x="77626" y="2632"/>
                </a:lnTo>
                <a:lnTo>
                  <a:pt x="74241" y="1701"/>
                </a:lnTo>
                <a:lnTo>
                  <a:pt x="70779" y="966"/>
                </a:lnTo>
                <a:lnTo>
                  <a:pt x="67246" y="433"/>
                </a:lnTo>
                <a:lnTo>
                  <a:pt x="63649" y="109"/>
                </a:lnTo>
                <a:lnTo>
                  <a:pt x="59995" y="0"/>
                </a:lnTo>
                <a:close/>
              </a:path>
            </a:pathLst>
          </a:custGeom>
          <a:solidFill>
            <a:srgbClr val="85D1F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Shape 66"/>
          <p:cNvSpPr/>
          <p:nvPr/>
        </p:nvSpPr>
        <p:spPr>
          <a:xfrm>
            <a:off x="8964168" y="4276344"/>
            <a:ext cx="1168907" cy="98907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Shape 67"/>
          <p:cNvSpPr txBox="1"/>
          <p:nvPr/>
        </p:nvSpPr>
        <p:spPr>
          <a:xfrm>
            <a:off x="3937761" y="1846579"/>
            <a:ext cx="4316730" cy="34544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04040"/>
                </a:solidFill>
                <a:latin typeface="Lucida Sans"/>
                <a:ea typeface="Lucida Sans"/>
                <a:cs typeface="Lucida Sans"/>
                <a:sym typeface="Lucida Sans"/>
              </a:rPr>
              <a:t>         Continuous Integration</a:t>
            </a:r>
            <a:endParaRPr sz="2100" b="0" i="0" u="none" strike="noStrike" cap="none">
              <a:solidFill>
                <a:schemeClr val="dk1"/>
              </a:solidFill>
              <a:latin typeface="Lucida Sans"/>
              <a:ea typeface="Lucida Sans"/>
              <a:cs typeface="Lucida Sans"/>
              <a:sym typeface="Lucida Sans"/>
            </a:endParaRPr>
          </a:p>
        </p:txBody>
      </p:sp>
      <p:sp>
        <p:nvSpPr>
          <p:cNvPr id="68" name="Shape 68"/>
          <p:cNvSpPr txBox="1"/>
          <p:nvPr/>
        </p:nvSpPr>
        <p:spPr>
          <a:xfrm>
            <a:off x="4498974" y="1366520"/>
            <a:ext cx="3641173" cy="22199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04040"/>
                </a:solidFill>
                <a:latin typeface="Arial Black"/>
                <a:ea typeface="Arial Black"/>
                <a:cs typeface="Arial Black"/>
                <a:sym typeface="Arial Black"/>
              </a:rPr>
              <a:t>         DevOps</a:t>
            </a:r>
            <a:endParaRPr sz="2400" b="0" i="0" u="none" strike="noStrike" cap="none">
              <a:solidFill>
                <a:schemeClr val="dk1"/>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304800" y="304800"/>
            <a:ext cx="11887200" cy="590931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Continuous Integration is the most important part of DevOps that is used to integrate various DevOps stages. Jenkins is the most famous Continuous Integration tool,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400" b="1" i="0" u="none" strike="noStrike" cap="none">
                <a:solidFill>
                  <a:schemeClr val="dk1"/>
                </a:solidFill>
                <a:latin typeface="Calibri"/>
                <a:ea typeface="Calibri"/>
                <a:cs typeface="Calibri"/>
                <a:sym typeface="Calibri"/>
              </a:rPr>
              <a:t>What is Jenkins?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Jenkins is an open source automation tool written in Java with plugins built for Continuous Integration purpose. </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Jenkins is used to build and test your software projects continuously making it easier for developers to integrate changes to the project, and making it easier for users to obtain a fresh build. </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It also allows you to continuously deliver your software by integrating with a large number of testing and deployment technologies.</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With Jenkins, organizations can accelerate the software development process through automation. Jenkins integrates development life-cycle processes of all kinds, including build, document, test, package, stage, deploy, static analysis and much more.</a:t>
            </a:r>
            <a:endParaRPr sz="1800" b="0" i="0" u="none" strike="noStrike" cap="none">
              <a:solidFill>
                <a:schemeClr val="dk1"/>
              </a:solidFill>
              <a:latin typeface="Calibri"/>
              <a:ea typeface="Calibri"/>
              <a:cs typeface="Calibri"/>
              <a:sym typeface="Calibri"/>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Jenkins achieves Continuous Integration with the help of plugins. Plugins allows the integration of Various DevOps stages. If you want to integrate a particular tool, you need to install the plugins for that tool. For example: Git, Maven 2 project, Amazon EC2, HTML publisher etc.</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sp>
        <p:nvSpPr>
          <p:cNvPr id="173" name="Shape 17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74" name="Shape 17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10</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a:stretch/>
        </p:blipFill>
        <p:spPr>
          <a:xfrm>
            <a:off x="533400" y="609600"/>
            <a:ext cx="10620375" cy="5114925"/>
          </a:xfrm>
          <a:prstGeom prst="rect">
            <a:avLst/>
          </a:prstGeom>
          <a:noFill/>
          <a:ln>
            <a:noFill/>
          </a:ln>
        </p:spPr>
      </p:pic>
      <p:sp>
        <p:nvSpPr>
          <p:cNvPr id="180" name="Shape 180"/>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81" name="Shape 18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11</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5499861" y="198246"/>
            <a:ext cx="1507226" cy="420752"/>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2400" b="1" i="0" u="none" strike="noStrike" cap="none">
                <a:solidFill>
                  <a:srgbClr val="3E3E3E"/>
                </a:solidFill>
                <a:latin typeface="Arial Black"/>
                <a:ea typeface="Arial Black"/>
                <a:cs typeface="Arial Black"/>
                <a:sym typeface="Arial Black"/>
              </a:rPr>
              <a:t>Jenkins</a:t>
            </a:r>
            <a:endParaRPr sz="2400" b="1" i="0" u="none" strike="noStrike" cap="none">
              <a:solidFill>
                <a:schemeClr val="dk1"/>
              </a:solidFill>
              <a:latin typeface="Arial Black"/>
              <a:ea typeface="Arial Black"/>
              <a:cs typeface="Arial Black"/>
              <a:sym typeface="Arial Black"/>
            </a:endParaRPr>
          </a:p>
        </p:txBody>
      </p:sp>
      <p:sp>
        <p:nvSpPr>
          <p:cNvPr id="187" name="Shape 187"/>
          <p:cNvSpPr/>
          <p:nvPr/>
        </p:nvSpPr>
        <p:spPr>
          <a:xfrm>
            <a:off x="1458467" y="537972"/>
            <a:ext cx="9279636" cy="19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Shape 188"/>
          <p:cNvSpPr/>
          <p:nvPr/>
        </p:nvSpPr>
        <p:spPr>
          <a:xfrm>
            <a:off x="0" y="3200400"/>
            <a:ext cx="12192000" cy="0"/>
          </a:xfrm>
          <a:custGeom>
            <a:avLst/>
            <a:gdLst/>
            <a:ahLst/>
            <a:cxnLst/>
            <a:rect l="0" t="0" r="0" b="0"/>
            <a:pathLst>
              <a:path w="120000" h="120000" extrusionOk="0">
                <a:moveTo>
                  <a:pt x="0" y="0"/>
                </a:moveTo>
                <a:lnTo>
                  <a:pt x="120000" y="0"/>
                </a:lnTo>
              </a:path>
            </a:pathLst>
          </a:custGeom>
          <a:noFill/>
          <a:ln w="76200" cap="flat" cmpd="sng">
            <a:solidFill>
              <a:srgbClr val="FF757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Shape 189"/>
          <p:cNvSpPr/>
          <p:nvPr/>
        </p:nvSpPr>
        <p:spPr>
          <a:xfrm>
            <a:off x="717804" y="1776983"/>
            <a:ext cx="2159635" cy="1080770"/>
          </a:xfrm>
          <a:custGeom>
            <a:avLst/>
            <a:gdLst/>
            <a:ahLst/>
            <a:cxnLst/>
            <a:rect l="0" t="0" r="0" b="0"/>
            <a:pathLst>
              <a:path w="120000" h="120000" extrusionOk="0">
                <a:moveTo>
                  <a:pt x="113416" y="0"/>
                </a:moveTo>
                <a:lnTo>
                  <a:pt x="6576" y="0"/>
                </a:lnTo>
                <a:lnTo>
                  <a:pt x="4016" y="1032"/>
                </a:lnTo>
                <a:lnTo>
                  <a:pt x="1926" y="3847"/>
                </a:lnTo>
                <a:lnTo>
                  <a:pt x="516" y="8024"/>
                </a:lnTo>
                <a:lnTo>
                  <a:pt x="0" y="13142"/>
                </a:lnTo>
                <a:lnTo>
                  <a:pt x="0" y="106829"/>
                </a:lnTo>
                <a:lnTo>
                  <a:pt x="516" y="111946"/>
                </a:lnTo>
                <a:lnTo>
                  <a:pt x="1926"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Shape 190"/>
          <p:cNvSpPr/>
          <p:nvPr/>
        </p:nvSpPr>
        <p:spPr>
          <a:xfrm>
            <a:off x="717804" y="1776983"/>
            <a:ext cx="2159635" cy="1080770"/>
          </a:xfrm>
          <a:custGeom>
            <a:avLst/>
            <a:gdLst/>
            <a:ahLst/>
            <a:cxnLst/>
            <a:rect l="0" t="0" r="0" b="0"/>
            <a:pathLst>
              <a:path w="120000" h="120000" extrusionOk="0">
                <a:moveTo>
                  <a:pt x="0" y="13142"/>
                </a:moveTo>
                <a:lnTo>
                  <a:pt x="516" y="8024"/>
                </a:lnTo>
                <a:lnTo>
                  <a:pt x="1926"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6"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Shape 191"/>
          <p:cNvSpPr txBox="1"/>
          <p:nvPr/>
        </p:nvSpPr>
        <p:spPr>
          <a:xfrm>
            <a:off x="1265047" y="2167509"/>
            <a:ext cx="1629154" cy="270130"/>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650"/>
              <a:buFont typeface="Arial"/>
              <a:buNone/>
            </a:pPr>
            <a:r>
              <a:rPr lang="en-US" sz="1650" b="0" i="0" u="none" strike="noStrike" cap="none" dirty="0">
                <a:solidFill>
                  <a:schemeClr val="dk1"/>
                </a:solidFill>
                <a:latin typeface="Lucida Sans"/>
                <a:ea typeface="Lucida Sans"/>
                <a:cs typeface="Lucida Sans"/>
                <a:sym typeface="Lucida Sans"/>
              </a:rPr>
              <a:t>Java based</a:t>
            </a:r>
            <a:endParaRPr sz="1650" b="0" i="0" u="none" strike="noStrike" cap="none" dirty="0">
              <a:solidFill>
                <a:schemeClr val="dk1"/>
              </a:solidFill>
              <a:latin typeface="Lucida Sans"/>
              <a:ea typeface="Lucida Sans"/>
              <a:cs typeface="Lucida Sans"/>
              <a:sym typeface="Lucida Sans"/>
            </a:endParaRPr>
          </a:p>
        </p:txBody>
      </p:sp>
      <p:sp>
        <p:nvSpPr>
          <p:cNvPr id="192" name="Shape 192"/>
          <p:cNvSpPr/>
          <p:nvPr/>
        </p:nvSpPr>
        <p:spPr>
          <a:xfrm>
            <a:off x="1652777" y="3033522"/>
            <a:ext cx="335280" cy="335280"/>
          </a:xfrm>
          <a:custGeom>
            <a:avLst/>
            <a:gdLst/>
            <a:ahLst/>
            <a:cxnLst/>
            <a:rect l="0" t="0" r="0" b="0"/>
            <a:pathLst>
              <a:path w="120000" h="120000" extrusionOk="0">
                <a:moveTo>
                  <a:pt x="60000"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60000" y="120000"/>
                </a:lnTo>
                <a:lnTo>
                  <a:pt x="75949" y="117856"/>
                </a:lnTo>
                <a:lnTo>
                  <a:pt x="90282" y="111808"/>
                </a:lnTo>
                <a:lnTo>
                  <a:pt x="102425" y="102426"/>
                </a:lnTo>
                <a:lnTo>
                  <a:pt x="111807" y="90283"/>
                </a:lnTo>
                <a:lnTo>
                  <a:pt x="117856" y="75950"/>
                </a:lnTo>
                <a:lnTo>
                  <a:pt x="120000" y="59999"/>
                </a:lnTo>
                <a:lnTo>
                  <a:pt x="117856" y="44049"/>
                </a:lnTo>
                <a:lnTo>
                  <a:pt x="111807" y="29716"/>
                </a:lnTo>
                <a:lnTo>
                  <a:pt x="102425" y="17573"/>
                </a:lnTo>
                <a:lnTo>
                  <a:pt x="90282" y="8191"/>
                </a:lnTo>
                <a:lnTo>
                  <a:pt x="75949" y="2143"/>
                </a:lnTo>
                <a:lnTo>
                  <a:pt x="60000"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Shape 193"/>
          <p:cNvSpPr/>
          <p:nvPr/>
        </p:nvSpPr>
        <p:spPr>
          <a:xfrm>
            <a:off x="1652777" y="3033522"/>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60000" y="0"/>
                </a:lnTo>
                <a:lnTo>
                  <a:pt x="75949" y="2143"/>
                </a:lnTo>
                <a:lnTo>
                  <a:pt x="90282" y="8191"/>
                </a:lnTo>
                <a:lnTo>
                  <a:pt x="102425" y="17573"/>
                </a:lnTo>
                <a:lnTo>
                  <a:pt x="111807" y="29716"/>
                </a:lnTo>
                <a:lnTo>
                  <a:pt x="117856" y="44049"/>
                </a:lnTo>
                <a:lnTo>
                  <a:pt x="120000" y="59999"/>
                </a:lnTo>
                <a:lnTo>
                  <a:pt x="117856" y="75950"/>
                </a:lnTo>
                <a:lnTo>
                  <a:pt x="111807" y="90283"/>
                </a:lnTo>
                <a:lnTo>
                  <a:pt x="102425" y="102426"/>
                </a:lnTo>
                <a:lnTo>
                  <a:pt x="90282" y="111808"/>
                </a:lnTo>
                <a:lnTo>
                  <a:pt x="75949" y="117856"/>
                </a:lnTo>
                <a:lnTo>
                  <a:pt x="60000" y="120000"/>
                </a:lnTo>
                <a:lnTo>
                  <a:pt x="44049" y="117856"/>
                </a:lnTo>
                <a:lnTo>
                  <a:pt x="29716" y="111808"/>
                </a:lnTo>
                <a:lnTo>
                  <a:pt x="17573" y="102426"/>
                </a:lnTo>
                <a:lnTo>
                  <a:pt x="8191" y="90283"/>
                </a:lnTo>
                <a:lnTo>
                  <a:pt x="2143" y="75950"/>
                </a:lnTo>
                <a:lnTo>
                  <a:pt x="0" y="59999"/>
                </a:lnTo>
                <a:close/>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Shape 194"/>
          <p:cNvSpPr/>
          <p:nvPr/>
        </p:nvSpPr>
        <p:spPr>
          <a:xfrm>
            <a:off x="4493514" y="3033522"/>
            <a:ext cx="335280" cy="335280"/>
          </a:xfrm>
          <a:custGeom>
            <a:avLst/>
            <a:gdLst/>
            <a:ahLst/>
            <a:cxnLst/>
            <a:rect l="0" t="0" r="0" b="0"/>
            <a:pathLst>
              <a:path w="120000" h="120000" extrusionOk="0">
                <a:moveTo>
                  <a:pt x="59999"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59999" y="120000"/>
                </a:lnTo>
                <a:lnTo>
                  <a:pt x="75950" y="117856"/>
                </a:lnTo>
                <a:lnTo>
                  <a:pt x="90283" y="111808"/>
                </a:lnTo>
                <a:lnTo>
                  <a:pt x="102426" y="102426"/>
                </a:lnTo>
                <a:lnTo>
                  <a:pt x="111808" y="90283"/>
                </a:lnTo>
                <a:lnTo>
                  <a:pt x="117856" y="75950"/>
                </a:lnTo>
                <a:lnTo>
                  <a:pt x="120000" y="59999"/>
                </a:lnTo>
                <a:lnTo>
                  <a:pt x="117856" y="44049"/>
                </a:lnTo>
                <a:lnTo>
                  <a:pt x="111808" y="29716"/>
                </a:lnTo>
                <a:lnTo>
                  <a:pt x="102426" y="17573"/>
                </a:lnTo>
                <a:lnTo>
                  <a:pt x="90283" y="8191"/>
                </a:lnTo>
                <a:lnTo>
                  <a:pt x="75950" y="2143"/>
                </a:lnTo>
                <a:lnTo>
                  <a:pt x="59999"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5" name="Shape 195"/>
          <p:cNvSpPr/>
          <p:nvPr/>
        </p:nvSpPr>
        <p:spPr>
          <a:xfrm>
            <a:off x="4493514" y="3033522"/>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59999" y="0"/>
                </a:lnTo>
                <a:lnTo>
                  <a:pt x="75950" y="2143"/>
                </a:lnTo>
                <a:lnTo>
                  <a:pt x="90283" y="8191"/>
                </a:lnTo>
                <a:lnTo>
                  <a:pt x="102426" y="17573"/>
                </a:lnTo>
                <a:lnTo>
                  <a:pt x="111808" y="29716"/>
                </a:lnTo>
                <a:lnTo>
                  <a:pt x="117856" y="44049"/>
                </a:lnTo>
                <a:lnTo>
                  <a:pt x="120000" y="59999"/>
                </a:lnTo>
                <a:lnTo>
                  <a:pt x="117856" y="75950"/>
                </a:lnTo>
                <a:lnTo>
                  <a:pt x="111808" y="90283"/>
                </a:lnTo>
                <a:lnTo>
                  <a:pt x="102426" y="102426"/>
                </a:lnTo>
                <a:lnTo>
                  <a:pt x="90283" y="111808"/>
                </a:lnTo>
                <a:lnTo>
                  <a:pt x="75950" y="117856"/>
                </a:lnTo>
                <a:lnTo>
                  <a:pt x="59999" y="120000"/>
                </a:lnTo>
                <a:lnTo>
                  <a:pt x="44049" y="117856"/>
                </a:lnTo>
                <a:lnTo>
                  <a:pt x="29716" y="111808"/>
                </a:lnTo>
                <a:lnTo>
                  <a:pt x="17573" y="102426"/>
                </a:lnTo>
                <a:lnTo>
                  <a:pt x="8191" y="90283"/>
                </a:lnTo>
                <a:lnTo>
                  <a:pt x="2143" y="75950"/>
                </a:lnTo>
                <a:lnTo>
                  <a:pt x="0" y="59999"/>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Shape 196"/>
          <p:cNvSpPr/>
          <p:nvPr/>
        </p:nvSpPr>
        <p:spPr>
          <a:xfrm>
            <a:off x="3509771" y="3796284"/>
            <a:ext cx="2295525" cy="2235835"/>
          </a:xfrm>
          <a:custGeom>
            <a:avLst/>
            <a:gdLst/>
            <a:ahLst/>
            <a:cxnLst/>
            <a:rect l="0" t="0" r="0" b="0"/>
            <a:pathLst>
              <a:path w="120000" h="120000" extrusionOk="0">
                <a:moveTo>
                  <a:pt x="119980" y="0"/>
                </a:moveTo>
                <a:lnTo>
                  <a:pt x="0" y="0"/>
                </a:lnTo>
                <a:lnTo>
                  <a:pt x="0" y="112974"/>
                </a:lnTo>
                <a:lnTo>
                  <a:pt x="537" y="115706"/>
                </a:lnTo>
                <a:lnTo>
                  <a:pt x="2002" y="117937"/>
                </a:lnTo>
                <a:lnTo>
                  <a:pt x="4175" y="119441"/>
                </a:lnTo>
                <a:lnTo>
                  <a:pt x="6838" y="119993"/>
                </a:lnTo>
                <a:lnTo>
                  <a:pt x="113141" y="119993"/>
                </a:lnTo>
                <a:lnTo>
                  <a:pt x="115804" y="119441"/>
                </a:lnTo>
                <a:lnTo>
                  <a:pt x="117977" y="117937"/>
                </a:lnTo>
                <a:lnTo>
                  <a:pt x="119442" y="115706"/>
                </a:lnTo>
                <a:lnTo>
                  <a:pt x="119980" y="112974"/>
                </a:lnTo>
                <a:lnTo>
                  <a:pt x="119980"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Shape 197"/>
          <p:cNvSpPr/>
          <p:nvPr/>
        </p:nvSpPr>
        <p:spPr>
          <a:xfrm>
            <a:off x="3509771" y="3796284"/>
            <a:ext cx="2295525" cy="2235835"/>
          </a:xfrm>
          <a:custGeom>
            <a:avLst/>
            <a:gdLst/>
            <a:ahLst/>
            <a:cxnLst/>
            <a:rect l="0" t="0" r="0" b="0"/>
            <a:pathLst>
              <a:path w="120000" h="120000" extrusionOk="0">
                <a:moveTo>
                  <a:pt x="0" y="0"/>
                </a:moveTo>
                <a:lnTo>
                  <a:pt x="119980" y="0"/>
                </a:lnTo>
                <a:lnTo>
                  <a:pt x="119980" y="112974"/>
                </a:lnTo>
                <a:lnTo>
                  <a:pt x="119442" y="115706"/>
                </a:lnTo>
                <a:lnTo>
                  <a:pt x="117977" y="117937"/>
                </a:lnTo>
                <a:lnTo>
                  <a:pt x="115804" y="119441"/>
                </a:lnTo>
                <a:lnTo>
                  <a:pt x="113141" y="119993"/>
                </a:lnTo>
                <a:lnTo>
                  <a:pt x="6838" y="119993"/>
                </a:lnTo>
                <a:lnTo>
                  <a:pt x="4175" y="119441"/>
                </a:lnTo>
                <a:lnTo>
                  <a:pt x="2002" y="117937"/>
                </a:lnTo>
                <a:lnTo>
                  <a:pt x="537" y="115706"/>
                </a:lnTo>
                <a:lnTo>
                  <a:pt x="0" y="112974"/>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Shape 198"/>
          <p:cNvSpPr txBox="1"/>
          <p:nvPr/>
        </p:nvSpPr>
        <p:spPr>
          <a:xfrm>
            <a:off x="3670808" y="3905250"/>
            <a:ext cx="2134488" cy="1946275"/>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3E3E3E"/>
                </a:solidFill>
                <a:latin typeface="Lucida Sans"/>
                <a:ea typeface="Lucida Sans"/>
                <a:cs typeface="Lucida Sans"/>
                <a:sym typeface="Lucida Sans"/>
              </a:rPr>
              <a:t>It provides  hundreds of  plugins to support  build creation,  </a:t>
            </a:r>
            <a:r>
              <a:rPr lang="en-US" sz="1800" b="0" i="0" u="none" strike="noStrike" cap="none" dirty="0">
                <a:solidFill>
                  <a:schemeClr val="dk1"/>
                </a:solidFill>
                <a:latin typeface="Lucida Sans"/>
                <a:ea typeface="Lucida Sans"/>
                <a:cs typeface="Lucida Sans"/>
                <a:sym typeface="Lucida Sans"/>
              </a:rPr>
              <a:t>deployment, </a:t>
            </a:r>
            <a:r>
              <a:rPr lang="en-US" sz="1800" b="0" i="0" u="none" strike="noStrike" cap="none" dirty="0">
                <a:solidFill>
                  <a:srgbClr val="3E3E3E"/>
                </a:solidFill>
                <a:latin typeface="Lucida Sans"/>
                <a:ea typeface="Lucida Sans"/>
                <a:cs typeface="Lucida Sans"/>
                <a:sym typeface="Lucida Sans"/>
              </a:rPr>
              <a:t>and  automation of any  software project</a:t>
            </a:r>
            <a:endParaRPr sz="1800" b="0" i="0" u="none" strike="noStrike" cap="none" dirty="0">
              <a:solidFill>
                <a:schemeClr val="dk1"/>
              </a:solidFill>
              <a:latin typeface="Lucida Sans"/>
              <a:ea typeface="Lucida Sans"/>
              <a:cs typeface="Lucida Sans"/>
              <a:sym typeface="Lucida Sans"/>
            </a:endParaRPr>
          </a:p>
        </p:txBody>
      </p:sp>
      <p:sp>
        <p:nvSpPr>
          <p:cNvPr id="199" name="Shape 199"/>
          <p:cNvSpPr/>
          <p:nvPr/>
        </p:nvSpPr>
        <p:spPr>
          <a:xfrm>
            <a:off x="3509771" y="3767328"/>
            <a:ext cx="2295525" cy="0"/>
          </a:xfrm>
          <a:custGeom>
            <a:avLst/>
            <a:gdLst/>
            <a:ahLst/>
            <a:cxnLst/>
            <a:rect l="0" t="0" r="0" b="0"/>
            <a:pathLst>
              <a:path w="120000" h="120000" extrusionOk="0">
                <a:moveTo>
                  <a:pt x="0" y="0"/>
                </a:moveTo>
                <a:lnTo>
                  <a:pt x="119980" y="0"/>
                </a:lnTo>
              </a:path>
            </a:pathLst>
          </a:custGeom>
          <a:noFill/>
          <a:ln w="6705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Shape 200"/>
          <p:cNvSpPr/>
          <p:nvPr/>
        </p:nvSpPr>
        <p:spPr>
          <a:xfrm>
            <a:off x="3509771" y="3733800"/>
            <a:ext cx="2295525" cy="67310"/>
          </a:xfrm>
          <a:custGeom>
            <a:avLst/>
            <a:gdLst/>
            <a:ahLst/>
            <a:cxnLst/>
            <a:rect l="0" t="0" r="0" b="0"/>
            <a:pathLst>
              <a:path w="120000" h="120000" extrusionOk="0">
                <a:moveTo>
                  <a:pt x="0" y="119547"/>
                </a:moveTo>
                <a:lnTo>
                  <a:pt x="119980" y="119547"/>
                </a:lnTo>
                <a:lnTo>
                  <a:pt x="119980" y="0"/>
                </a:lnTo>
                <a:lnTo>
                  <a:pt x="0" y="0"/>
                </a:lnTo>
                <a:lnTo>
                  <a:pt x="0" y="119547"/>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Shape 201"/>
          <p:cNvSpPr/>
          <p:nvPr/>
        </p:nvSpPr>
        <p:spPr>
          <a:xfrm>
            <a:off x="4504944" y="3555491"/>
            <a:ext cx="304800" cy="165100"/>
          </a:xfrm>
          <a:custGeom>
            <a:avLst/>
            <a:gdLst/>
            <a:ahLst/>
            <a:cxnLst/>
            <a:rect l="0" t="0" r="0" b="0"/>
            <a:pathLst>
              <a:path w="120000" h="120000" extrusionOk="0">
                <a:moveTo>
                  <a:pt x="60000" y="0"/>
                </a:moveTo>
                <a:lnTo>
                  <a:pt x="0" y="119630"/>
                </a:lnTo>
                <a:lnTo>
                  <a:pt x="120000" y="119630"/>
                </a:lnTo>
                <a:lnTo>
                  <a:pt x="60000"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Shape 202"/>
          <p:cNvSpPr/>
          <p:nvPr/>
        </p:nvSpPr>
        <p:spPr>
          <a:xfrm>
            <a:off x="4504944" y="3555491"/>
            <a:ext cx="304800" cy="165100"/>
          </a:xfrm>
          <a:custGeom>
            <a:avLst/>
            <a:gdLst/>
            <a:ahLst/>
            <a:cxnLst/>
            <a:rect l="0" t="0" r="0" b="0"/>
            <a:pathLst>
              <a:path w="120000" h="120000" extrusionOk="0">
                <a:moveTo>
                  <a:pt x="0" y="119630"/>
                </a:moveTo>
                <a:lnTo>
                  <a:pt x="60000" y="0"/>
                </a:lnTo>
                <a:lnTo>
                  <a:pt x="120000" y="119630"/>
                </a:lnTo>
                <a:lnTo>
                  <a:pt x="0" y="119630"/>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Shape 203"/>
          <p:cNvSpPr/>
          <p:nvPr/>
        </p:nvSpPr>
        <p:spPr>
          <a:xfrm>
            <a:off x="7334250" y="3033522"/>
            <a:ext cx="335280" cy="335280"/>
          </a:xfrm>
          <a:custGeom>
            <a:avLst/>
            <a:gdLst/>
            <a:ahLst/>
            <a:cxnLst/>
            <a:rect l="0" t="0" r="0" b="0"/>
            <a:pathLst>
              <a:path w="120000" h="120000" extrusionOk="0">
                <a:moveTo>
                  <a:pt x="60000"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60000" y="120000"/>
                </a:lnTo>
                <a:lnTo>
                  <a:pt x="75950" y="117856"/>
                </a:lnTo>
                <a:lnTo>
                  <a:pt x="90283" y="111808"/>
                </a:lnTo>
                <a:lnTo>
                  <a:pt x="102426" y="102426"/>
                </a:lnTo>
                <a:lnTo>
                  <a:pt x="111808" y="90283"/>
                </a:lnTo>
                <a:lnTo>
                  <a:pt x="117856" y="75950"/>
                </a:lnTo>
                <a:lnTo>
                  <a:pt x="120000" y="59999"/>
                </a:lnTo>
                <a:lnTo>
                  <a:pt x="117856" y="44049"/>
                </a:lnTo>
                <a:lnTo>
                  <a:pt x="111808" y="29716"/>
                </a:lnTo>
                <a:lnTo>
                  <a:pt x="102426" y="17573"/>
                </a:lnTo>
                <a:lnTo>
                  <a:pt x="90283" y="8191"/>
                </a:lnTo>
                <a:lnTo>
                  <a:pt x="75950" y="2143"/>
                </a:lnTo>
                <a:lnTo>
                  <a:pt x="60000"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Shape 204"/>
          <p:cNvSpPr/>
          <p:nvPr/>
        </p:nvSpPr>
        <p:spPr>
          <a:xfrm>
            <a:off x="7334250" y="3033522"/>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60000" y="0"/>
                </a:lnTo>
                <a:lnTo>
                  <a:pt x="75950" y="2143"/>
                </a:lnTo>
                <a:lnTo>
                  <a:pt x="90283" y="8191"/>
                </a:lnTo>
                <a:lnTo>
                  <a:pt x="102426" y="17573"/>
                </a:lnTo>
                <a:lnTo>
                  <a:pt x="111808" y="29716"/>
                </a:lnTo>
                <a:lnTo>
                  <a:pt x="117856" y="44049"/>
                </a:lnTo>
                <a:lnTo>
                  <a:pt x="120000" y="59999"/>
                </a:lnTo>
                <a:lnTo>
                  <a:pt x="117856" y="75950"/>
                </a:lnTo>
                <a:lnTo>
                  <a:pt x="111808" y="90283"/>
                </a:lnTo>
                <a:lnTo>
                  <a:pt x="102426" y="102426"/>
                </a:lnTo>
                <a:lnTo>
                  <a:pt x="90283" y="111808"/>
                </a:lnTo>
                <a:lnTo>
                  <a:pt x="75950" y="117856"/>
                </a:lnTo>
                <a:lnTo>
                  <a:pt x="60000" y="120000"/>
                </a:lnTo>
                <a:lnTo>
                  <a:pt x="44049" y="117856"/>
                </a:lnTo>
                <a:lnTo>
                  <a:pt x="29716" y="111808"/>
                </a:lnTo>
                <a:lnTo>
                  <a:pt x="17573" y="102426"/>
                </a:lnTo>
                <a:lnTo>
                  <a:pt x="8191" y="90283"/>
                </a:lnTo>
                <a:lnTo>
                  <a:pt x="2143" y="75950"/>
                </a:lnTo>
                <a:lnTo>
                  <a:pt x="0" y="59999"/>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Shape 205"/>
          <p:cNvSpPr/>
          <p:nvPr/>
        </p:nvSpPr>
        <p:spPr>
          <a:xfrm>
            <a:off x="10156697" y="3033522"/>
            <a:ext cx="335280" cy="335280"/>
          </a:xfrm>
          <a:custGeom>
            <a:avLst/>
            <a:gdLst/>
            <a:ahLst/>
            <a:cxnLst/>
            <a:rect l="0" t="0" r="0" b="0"/>
            <a:pathLst>
              <a:path w="120000" h="120000" extrusionOk="0">
                <a:moveTo>
                  <a:pt x="60000"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60000" y="120000"/>
                </a:lnTo>
                <a:lnTo>
                  <a:pt x="75950" y="117856"/>
                </a:lnTo>
                <a:lnTo>
                  <a:pt x="90283" y="111808"/>
                </a:lnTo>
                <a:lnTo>
                  <a:pt x="102426" y="102426"/>
                </a:lnTo>
                <a:lnTo>
                  <a:pt x="111808" y="90283"/>
                </a:lnTo>
                <a:lnTo>
                  <a:pt x="117856" y="75950"/>
                </a:lnTo>
                <a:lnTo>
                  <a:pt x="120000" y="59999"/>
                </a:lnTo>
                <a:lnTo>
                  <a:pt x="117856" y="44049"/>
                </a:lnTo>
                <a:lnTo>
                  <a:pt x="111808" y="29716"/>
                </a:lnTo>
                <a:lnTo>
                  <a:pt x="102426" y="17573"/>
                </a:lnTo>
                <a:lnTo>
                  <a:pt x="90283" y="8191"/>
                </a:lnTo>
                <a:lnTo>
                  <a:pt x="75950" y="2143"/>
                </a:lnTo>
                <a:lnTo>
                  <a:pt x="60000"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Shape 206"/>
          <p:cNvSpPr/>
          <p:nvPr/>
        </p:nvSpPr>
        <p:spPr>
          <a:xfrm>
            <a:off x="10156697" y="3033522"/>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60000" y="0"/>
                </a:lnTo>
                <a:lnTo>
                  <a:pt x="75950" y="2143"/>
                </a:lnTo>
                <a:lnTo>
                  <a:pt x="90283" y="8191"/>
                </a:lnTo>
                <a:lnTo>
                  <a:pt x="102426" y="17573"/>
                </a:lnTo>
                <a:lnTo>
                  <a:pt x="111808" y="29716"/>
                </a:lnTo>
                <a:lnTo>
                  <a:pt x="117856" y="44049"/>
                </a:lnTo>
                <a:lnTo>
                  <a:pt x="120000" y="59999"/>
                </a:lnTo>
                <a:lnTo>
                  <a:pt x="117856" y="75950"/>
                </a:lnTo>
                <a:lnTo>
                  <a:pt x="111808" y="90283"/>
                </a:lnTo>
                <a:lnTo>
                  <a:pt x="102426" y="102426"/>
                </a:lnTo>
                <a:lnTo>
                  <a:pt x="90283" y="111808"/>
                </a:lnTo>
                <a:lnTo>
                  <a:pt x="75950" y="117856"/>
                </a:lnTo>
                <a:lnTo>
                  <a:pt x="60000" y="120000"/>
                </a:lnTo>
                <a:lnTo>
                  <a:pt x="44049" y="117856"/>
                </a:lnTo>
                <a:lnTo>
                  <a:pt x="29716" y="111808"/>
                </a:lnTo>
                <a:lnTo>
                  <a:pt x="17573" y="102426"/>
                </a:lnTo>
                <a:lnTo>
                  <a:pt x="8191" y="90283"/>
                </a:lnTo>
                <a:lnTo>
                  <a:pt x="2143" y="75950"/>
                </a:lnTo>
                <a:lnTo>
                  <a:pt x="0" y="59999"/>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Shape 207"/>
          <p:cNvSpPr/>
          <p:nvPr/>
        </p:nvSpPr>
        <p:spPr>
          <a:xfrm>
            <a:off x="3575303" y="1776983"/>
            <a:ext cx="2159635" cy="1080770"/>
          </a:xfrm>
          <a:custGeom>
            <a:avLst/>
            <a:gdLst/>
            <a:ahLst/>
            <a:cxnLst/>
            <a:rect l="0" t="0" r="0" b="0"/>
            <a:pathLst>
              <a:path w="120000" h="120000" extrusionOk="0">
                <a:moveTo>
                  <a:pt x="113416" y="0"/>
                </a:moveTo>
                <a:lnTo>
                  <a:pt x="6576" y="0"/>
                </a:lnTo>
                <a:lnTo>
                  <a:pt x="4016" y="1032"/>
                </a:lnTo>
                <a:lnTo>
                  <a:pt x="1925" y="3847"/>
                </a:lnTo>
                <a:lnTo>
                  <a:pt x="516" y="8024"/>
                </a:lnTo>
                <a:lnTo>
                  <a:pt x="0" y="13142"/>
                </a:lnTo>
                <a:lnTo>
                  <a:pt x="0" y="106829"/>
                </a:lnTo>
                <a:lnTo>
                  <a:pt x="516" y="111946"/>
                </a:lnTo>
                <a:lnTo>
                  <a:pt x="1925"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Shape 208"/>
          <p:cNvSpPr/>
          <p:nvPr/>
        </p:nvSpPr>
        <p:spPr>
          <a:xfrm>
            <a:off x="3575303" y="1776983"/>
            <a:ext cx="2159635" cy="1080770"/>
          </a:xfrm>
          <a:custGeom>
            <a:avLst/>
            <a:gdLst/>
            <a:ahLst/>
            <a:cxnLst/>
            <a:rect l="0" t="0" r="0" b="0"/>
            <a:pathLst>
              <a:path w="120000" h="120000" extrusionOk="0">
                <a:moveTo>
                  <a:pt x="0" y="13142"/>
                </a:moveTo>
                <a:lnTo>
                  <a:pt x="516" y="8024"/>
                </a:lnTo>
                <a:lnTo>
                  <a:pt x="1925"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5"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Shape 209"/>
          <p:cNvSpPr txBox="1"/>
          <p:nvPr/>
        </p:nvSpPr>
        <p:spPr>
          <a:xfrm>
            <a:off x="3739640" y="2041652"/>
            <a:ext cx="1995297" cy="529590"/>
          </a:xfrm>
          <a:prstGeom prst="rect">
            <a:avLst/>
          </a:prstGeom>
          <a:noFill/>
          <a:ln>
            <a:noFill/>
          </a:ln>
        </p:spPr>
        <p:txBody>
          <a:bodyPr spcFirstLastPara="1" wrap="square" lIns="0" tIns="13325" rIns="0" bIns="0" anchor="t" anchorCtr="0">
            <a:noAutofit/>
          </a:bodyPr>
          <a:lstStyle/>
          <a:p>
            <a:pPr marL="12700" marR="5080" lvl="0" indent="278765" algn="l" rtl="0">
              <a:lnSpc>
                <a:spcPct val="100000"/>
              </a:lnSpc>
              <a:spcBef>
                <a:spcPts val="0"/>
              </a:spcBef>
              <a:spcAft>
                <a:spcPts val="0"/>
              </a:spcAft>
              <a:buClr>
                <a:srgbClr val="000000"/>
              </a:buClr>
              <a:buSzPts val="1650"/>
              <a:buFont typeface="Arial"/>
              <a:buNone/>
            </a:pPr>
            <a:r>
              <a:rPr lang="en-US" sz="1650" b="0" i="0" u="none" strike="noStrike" cap="none" dirty="0">
                <a:solidFill>
                  <a:schemeClr val="dk1"/>
                </a:solidFill>
                <a:latin typeface="Lucida Sans"/>
                <a:ea typeface="Lucida Sans"/>
                <a:cs typeface="Lucida Sans"/>
                <a:sym typeface="Lucida Sans"/>
              </a:rPr>
              <a:t>Open source  automation server</a:t>
            </a:r>
            <a:endParaRPr sz="1650" b="0" i="0" u="none" strike="noStrike" cap="none" dirty="0">
              <a:solidFill>
                <a:schemeClr val="dk1"/>
              </a:solidFill>
              <a:latin typeface="Lucida Sans"/>
              <a:ea typeface="Lucida Sans"/>
              <a:cs typeface="Lucida Sans"/>
              <a:sym typeface="Lucida Sans"/>
            </a:endParaRPr>
          </a:p>
        </p:txBody>
      </p:sp>
      <p:sp>
        <p:nvSpPr>
          <p:cNvPr id="210" name="Shape 210"/>
          <p:cNvSpPr/>
          <p:nvPr/>
        </p:nvSpPr>
        <p:spPr>
          <a:xfrm>
            <a:off x="6416040" y="1776983"/>
            <a:ext cx="2159635" cy="1080770"/>
          </a:xfrm>
          <a:custGeom>
            <a:avLst/>
            <a:gdLst/>
            <a:ahLst/>
            <a:cxnLst/>
            <a:rect l="0" t="0" r="0" b="0"/>
            <a:pathLst>
              <a:path w="120000" h="120000" extrusionOk="0">
                <a:moveTo>
                  <a:pt x="113416" y="0"/>
                </a:moveTo>
                <a:lnTo>
                  <a:pt x="6576" y="0"/>
                </a:lnTo>
                <a:lnTo>
                  <a:pt x="4016" y="1032"/>
                </a:lnTo>
                <a:lnTo>
                  <a:pt x="1925" y="3847"/>
                </a:lnTo>
                <a:lnTo>
                  <a:pt x="516" y="8024"/>
                </a:lnTo>
                <a:lnTo>
                  <a:pt x="0" y="13142"/>
                </a:lnTo>
                <a:lnTo>
                  <a:pt x="0" y="106829"/>
                </a:lnTo>
                <a:lnTo>
                  <a:pt x="516" y="111946"/>
                </a:lnTo>
                <a:lnTo>
                  <a:pt x="1925"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Shape 211"/>
          <p:cNvSpPr/>
          <p:nvPr/>
        </p:nvSpPr>
        <p:spPr>
          <a:xfrm>
            <a:off x="6416040" y="1776983"/>
            <a:ext cx="2159635" cy="1080770"/>
          </a:xfrm>
          <a:custGeom>
            <a:avLst/>
            <a:gdLst/>
            <a:ahLst/>
            <a:cxnLst/>
            <a:rect l="0" t="0" r="0" b="0"/>
            <a:pathLst>
              <a:path w="120000" h="120000" extrusionOk="0">
                <a:moveTo>
                  <a:pt x="0" y="13142"/>
                </a:moveTo>
                <a:lnTo>
                  <a:pt x="516" y="8024"/>
                </a:lnTo>
                <a:lnTo>
                  <a:pt x="1925"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5"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Shape 212"/>
          <p:cNvSpPr txBox="1"/>
          <p:nvPr/>
        </p:nvSpPr>
        <p:spPr>
          <a:xfrm>
            <a:off x="6838315" y="2041652"/>
            <a:ext cx="1590068" cy="529590"/>
          </a:xfrm>
          <a:prstGeom prst="rect">
            <a:avLst/>
          </a:prstGeom>
          <a:noFill/>
          <a:ln>
            <a:noFill/>
          </a:ln>
        </p:spPr>
        <p:txBody>
          <a:bodyPr spcFirstLastPara="1" wrap="square" lIns="0" tIns="13325" rIns="0" bIns="0" anchor="t" anchorCtr="0">
            <a:noAutofit/>
          </a:bodyPr>
          <a:lstStyle/>
          <a:p>
            <a:pPr marL="12700" marR="5080" lvl="0" indent="211454" algn="l" rtl="0">
              <a:lnSpc>
                <a:spcPct val="100000"/>
              </a:lnSpc>
              <a:spcBef>
                <a:spcPts val="0"/>
              </a:spcBef>
              <a:spcAft>
                <a:spcPts val="0"/>
              </a:spcAft>
              <a:buClr>
                <a:srgbClr val="000000"/>
              </a:buClr>
              <a:buSzPts val="1650"/>
              <a:buFont typeface="Arial"/>
              <a:buNone/>
            </a:pPr>
            <a:r>
              <a:rPr lang="en-US" sz="1650" b="0" i="0" u="none" strike="noStrike" cap="none" dirty="0">
                <a:solidFill>
                  <a:schemeClr val="dk1"/>
                </a:solidFill>
                <a:latin typeface="Lucida Sans"/>
                <a:ea typeface="Lucida Sans"/>
                <a:cs typeface="Lucida Sans"/>
                <a:sym typeface="Lucida Sans"/>
              </a:rPr>
              <a:t>Software  development</a:t>
            </a:r>
            <a:endParaRPr sz="1650" b="0" i="0" u="none" strike="noStrike" cap="none" dirty="0">
              <a:solidFill>
                <a:schemeClr val="dk1"/>
              </a:solidFill>
              <a:latin typeface="Lucida Sans"/>
              <a:ea typeface="Lucida Sans"/>
              <a:cs typeface="Lucida Sans"/>
              <a:sym typeface="Lucida Sans"/>
            </a:endParaRPr>
          </a:p>
        </p:txBody>
      </p:sp>
      <p:sp>
        <p:nvSpPr>
          <p:cNvPr id="213" name="Shape 213"/>
          <p:cNvSpPr/>
          <p:nvPr/>
        </p:nvSpPr>
        <p:spPr>
          <a:xfrm>
            <a:off x="9191243" y="1776983"/>
            <a:ext cx="2159635" cy="1080770"/>
          </a:xfrm>
          <a:custGeom>
            <a:avLst/>
            <a:gdLst/>
            <a:ahLst/>
            <a:cxnLst/>
            <a:rect l="0" t="0" r="0" b="0"/>
            <a:pathLst>
              <a:path w="120000" h="120000" extrusionOk="0">
                <a:moveTo>
                  <a:pt x="113416" y="0"/>
                </a:moveTo>
                <a:lnTo>
                  <a:pt x="6576" y="0"/>
                </a:lnTo>
                <a:lnTo>
                  <a:pt x="4016" y="1032"/>
                </a:lnTo>
                <a:lnTo>
                  <a:pt x="1925" y="3847"/>
                </a:lnTo>
                <a:lnTo>
                  <a:pt x="516" y="8024"/>
                </a:lnTo>
                <a:lnTo>
                  <a:pt x="0" y="13142"/>
                </a:lnTo>
                <a:lnTo>
                  <a:pt x="0" y="106829"/>
                </a:lnTo>
                <a:lnTo>
                  <a:pt x="516" y="111946"/>
                </a:lnTo>
                <a:lnTo>
                  <a:pt x="1925"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Shape 214"/>
          <p:cNvSpPr/>
          <p:nvPr/>
        </p:nvSpPr>
        <p:spPr>
          <a:xfrm>
            <a:off x="9191243" y="1776983"/>
            <a:ext cx="2159635" cy="1080770"/>
          </a:xfrm>
          <a:custGeom>
            <a:avLst/>
            <a:gdLst/>
            <a:ahLst/>
            <a:cxnLst/>
            <a:rect l="0" t="0" r="0" b="0"/>
            <a:pathLst>
              <a:path w="120000" h="120000" extrusionOk="0">
                <a:moveTo>
                  <a:pt x="0" y="13142"/>
                </a:moveTo>
                <a:lnTo>
                  <a:pt x="516" y="8024"/>
                </a:lnTo>
                <a:lnTo>
                  <a:pt x="1925"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5"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Shape 215"/>
          <p:cNvSpPr txBox="1"/>
          <p:nvPr/>
        </p:nvSpPr>
        <p:spPr>
          <a:xfrm>
            <a:off x="9463278" y="2017267"/>
            <a:ext cx="1887600" cy="574040"/>
          </a:xfrm>
          <a:prstGeom prst="rect">
            <a:avLst/>
          </a:prstGeom>
          <a:noFill/>
          <a:ln>
            <a:noFill/>
          </a:ln>
        </p:spPr>
        <p:txBody>
          <a:bodyPr spcFirstLastPara="1" wrap="square" lIns="0" tIns="12700" rIns="0" bIns="0" anchor="t" anchorCtr="0">
            <a:noAutofit/>
          </a:bodyPr>
          <a:lstStyle/>
          <a:p>
            <a:pPr marL="600710" marR="5080" lvl="0" indent="-588645" algn="l" rtl="0">
              <a:lnSpc>
                <a:spcPct val="100000"/>
              </a:lnSpc>
              <a:spcBef>
                <a:spcPts val="0"/>
              </a:spcBef>
              <a:spcAft>
                <a:spcPts val="0"/>
              </a:spcAft>
              <a:buClr>
                <a:srgbClr val="000000"/>
              </a:buClr>
              <a:buSzPts val="1800"/>
              <a:buFont typeface="Arial"/>
              <a:buNone/>
            </a:pPr>
            <a:r>
              <a:rPr lang="en-US" sz="1800" b="0" i="0" u="none" strike="noStrike" cap="none" dirty="0">
                <a:solidFill>
                  <a:srgbClr val="3E3E3E"/>
                </a:solidFill>
                <a:latin typeface="Lucida Sans"/>
                <a:ea typeface="Lucida Sans"/>
                <a:cs typeface="Lucida Sans"/>
                <a:sym typeface="Lucida Sans"/>
              </a:rPr>
              <a:t>Cross-platform  tool</a:t>
            </a:r>
            <a:endParaRPr sz="1800" b="0" i="0" u="none" strike="noStrike" cap="none" dirty="0">
              <a:solidFill>
                <a:schemeClr val="dk1"/>
              </a:solidFill>
              <a:latin typeface="Lucida Sans"/>
              <a:ea typeface="Lucida Sans"/>
              <a:cs typeface="Lucida Sans"/>
              <a:sym typeface="Lucida Sans"/>
            </a:endParaRPr>
          </a:p>
        </p:txBody>
      </p:sp>
      <p:sp>
        <p:nvSpPr>
          <p:cNvPr id="216" name="Shape 216"/>
          <p:cNvSpPr/>
          <p:nvPr/>
        </p:nvSpPr>
        <p:spPr>
          <a:xfrm>
            <a:off x="669036" y="3796284"/>
            <a:ext cx="2295525" cy="2235835"/>
          </a:xfrm>
          <a:custGeom>
            <a:avLst/>
            <a:gdLst/>
            <a:ahLst/>
            <a:cxnLst/>
            <a:rect l="0" t="0" r="0" b="0"/>
            <a:pathLst>
              <a:path w="120000" h="120000" extrusionOk="0">
                <a:moveTo>
                  <a:pt x="119980" y="0"/>
                </a:moveTo>
                <a:lnTo>
                  <a:pt x="0" y="0"/>
                </a:lnTo>
                <a:lnTo>
                  <a:pt x="0" y="111972"/>
                </a:lnTo>
                <a:lnTo>
                  <a:pt x="398" y="114507"/>
                </a:lnTo>
                <a:lnTo>
                  <a:pt x="1507" y="116709"/>
                </a:lnTo>
                <a:lnTo>
                  <a:pt x="3198" y="118445"/>
                </a:lnTo>
                <a:lnTo>
                  <a:pt x="5342" y="119584"/>
                </a:lnTo>
                <a:lnTo>
                  <a:pt x="7812" y="119993"/>
                </a:lnTo>
                <a:lnTo>
                  <a:pt x="112165" y="119993"/>
                </a:lnTo>
                <a:lnTo>
                  <a:pt x="114635" y="119584"/>
                </a:lnTo>
                <a:lnTo>
                  <a:pt x="116780" y="118445"/>
                </a:lnTo>
                <a:lnTo>
                  <a:pt x="118472" y="116709"/>
                </a:lnTo>
                <a:lnTo>
                  <a:pt x="119581" y="114507"/>
                </a:lnTo>
                <a:lnTo>
                  <a:pt x="119980" y="111972"/>
                </a:lnTo>
                <a:lnTo>
                  <a:pt x="119980"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Shape 217"/>
          <p:cNvSpPr/>
          <p:nvPr/>
        </p:nvSpPr>
        <p:spPr>
          <a:xfrm>
            <a:off x="669036" y="3796284"/>
            <a:ext cx="2295525" cy="2235835"/>
          </a:xfrm>
          <a:custGeom>
            <a:avLst/>
            <a:gdLst/>
            <a:ahLst/>
            <a:cxnLst/>
            <a:rect l="0" t="0" r="0" b="0"/>
            <a:pathLst>
              <a:path w="120000" h="120000" extrusionOk="0">
                <a:moveTo>
                  <a:pt x="0" y="0"/>
                </a:moveTo>
                <a:lnTo>
                  <a:pt x="119980" y="0"/>
                </a:lnTo>
                <a:lnTo>
                  <a:pt x="119980" y="111972"/>
                </a:lnTo>
                <a:lnTo>
                  <a:pt x="119581" y="114507"/>
                </a:lnTo>
                <a:lnTo>
                  <a:pt x="118472" y="116709"/>
                </a:lnTo>
                <a:lnTo>
                  <a:pt x="116780" y="118445"/>
                </a:lnTo>
                <a:lnTo>
                  <a:pt x="114635" y="119584"/>
                </a:lnTo>
                <a:lnTo>
                  <a:pt x="112165" y="119993"/>
                </a:lnTo>
                <a:lnTo>
                  <a:pt x="7812" y="119993"/>
                </a:lnTo>
                <a:lnTo>
                  <a:pt x="5342" y="119584"/>
                </a:lnTo>
                <a:lnTo>
                  <a:pt x="3198" y="118445"/>
                </a:lnTo>
                <a:lnTo>
                  <a:pt x="1507" y="116709"/>
                </a:lnTo>
                <a:lnTo>
                  <a:pt x="398" y="114507"/>
                </a:lnTo>
                <a:lnTo>
                  <a:pt x="0" y="111972"/>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Shape 218"/>
          <p:cNvSpPr txBox="1"/>
          <p:nvPr/>
        </p:nvSpPr>
        <p:spPr>
          <a:xfrm>
            <a:off x="835253" y="3905250"/>
            <a:ext cx="2000885" cy="1671955"/>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E3E3E"/>
                </a:solidFill>
                <a:latin typeface="Lucida Sans"/>
                <a:ea typeface="Lucida Sans"/>
                <a:cs typeface="Lucida Sans"/>
                <a:sym typeface="Lucida Sans"/>
              </a:rPr>
              <a:t>Jenkins </a:t>
            </a:r>
            <a:r>
              <a:rPr lang="en-US" sz="1800" b="0" i="0" u="none" strike="noStrike" cap="none">
                <a:solidFill>
                  <a:schemeClr val="dk1"/>
                </a:solidFill>
                <a:latin typeface="Lucida Sans"/>
                <a:ea typeface="Lucida Sans"/>
                <a:cs typeface="Lucida Sans"/>
                <a:sym typeface="Lucida Sans"/>
              </a:rPr>
              <a:t>is w</a:t>
            </a:r>
            <a:r>
              <a:rPr lang="en-US" sz="1800" b="0" i="0" u="none" strike="noStrike" cap="none">
                <a:solidFill>
                  <a:srgbClr val="3E3E3E"/>
                </a:solidFill>
                <a:latin typeface="Lucida Sans"/>
                <a:ea typeface="Lucida Sans"/>
                <a:cs typeface="Lucida Sans"/>
                <a:sym typeface="Lucida Sans"/>
              </a:rPr>
              <a:t>ritten  in Java. </a:t>
            </a:r>
            <a:r>
              <a:rPr lang="en-US" sz="1800" b="0" i="0" u="none" strike="noStrike" cap="none">
                <a:solidFill>
                  <a:schemeClr val="dk1"/>
                </a:solidFill>
                <a:latin typeface="Lucida Sans"/>
                <a:ea typeface="Lucida Sans"/>
                <a:cs typeface="Lucida Sans"/>
                <a:sym typeface="Lucida Sans"/>
              </a:rPr>
              <a:t>It was  forked f</a:t>
            </a:r>
            <a:r>
              <a:rPr lang="en-US" sz="1800" b="0" i="0" u="none" strike="noStrike" cap="none">
                <a:solidFill>
                  <a:srgbClr val="3E3E3E"/>
                </a:solidFill>
                <a:latin typeface="Lucida Sans"/>
                <a:ea typeface="Lucida Sans"/>
                <a:cs typeface="Lucida Sans"/>
                <a:sym typeface="Lucida Sans"/>
              </a:rPr>
              <a:t>rom  Hudson when  Oracle bought Sun  Microsystems</a:t>
            </a:r>
            <a:endParaRPr sz="1800" b="0" i="0" u="none" strike="noStrike" cap="none">
              <a:solidFill>
                <a:schemeClr val="dk1"/>
              </a:solidFill>
              <a:latin typeface="Lucida Sans"/>
              <a:ea typeface="Lucida Sans"/>
              <a:cs typeface="Lucida Sans"/>
              <a:sym typeface="Lucida Sans"/>
            </a:endParaRPr>
          </a:p>
        </p:txBody>
      </p:sp>
      <p:sp>
        <p:nvSpPr>
          <p:cNvPr id="219" name="Shape 219"/>
          <p:cNvSpPr/>
          <p:nvPr/>
        </p:nvSpPr>
        <p:spPr>
          <a:xfrm>
            <a:off x="669036" y="3767328"/>
            <a:ext cx="2295525" cy="0"/>
          </a:xfrm>
          <a:custGeom>
            <a:avLst/>
            <a:gdLst/>
            <a:ahLst/>
            <a:cxnLst/>
            <a:rect l="0" t="0" r="0" b="0"/>
            <a:pathLst>
              <a:path w="120000" h="120000" extrusionOk="0">
                <a:moveTo>
                  <a:pt x="0" y="0"/>
                </a:moveTo>
                <a:lnTo>
                  <a:pt x="119980" y="0"/>
                </a:lnTo>
              </a:path>
            </a:pathLst>
          </a:custGeom>
          <a:noFill/>
          <a:ln w="6705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Shape 220"/>
          <p:cNvSpPr/>
          <p:nvPr/>
        </p:nvSpPr>
        <p:spPr>
          <a:xfrm>
            <a:off x="669036" y="3733800"/>
            <a:ext cx="2295525" cy="67310"/>
          </a:xfrm>
          <a:custGeom>
            <a:avLst/>
            <a:gdLst/>
            <a:ahLst/>
            <a:cxnLst/>
            <a:rect l="0" t="0" r="0" b="0"/>
            <a:pathLst>
              <a:path w="120000" h="120000" extrusionOk="0">
                <a:moveTo>
                  <a:pt x="0" y="119547"/>
                </a:moveTo>
                <a:lnTo>
                  <a:pt x="119980" y="119547"/>
                </a:lnTo>
                <a:lnTo>
                  <a:pt x="119980" y="0"/>
                </a:lnTo>
                <a:lnTo>
                  <a:pt x="0" y="0"/>
                </a:lnTo>
                <a:lnTo>
                  <a:pt x="0" y="119547"/>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Shape 221"/>
          <p:cNvSpPr/>
          <p:nvPr/>
        </p:nvSpPr>
        <p:spPr>
          <a:xfrm>
            <a:off x="1664207" y="3555491"/>
            <a:ext cx="304800" cy="165100"/>
          </a:xfrm>
          <a:custGeom>
            <a:avLst/>
            <a:gdLst/>
            <a:ahLst/>
            <a:cxnLst/>
            <a:rect l="0" t="0" r="0" b="0"/>
            <a:pathLst>
              <a:path w="120000" h="120000" extrusionOk="0">
                <a:moveTo>
                  <a:pt x="60000" y="0"/>
                </a:moveTo>
                <a:lnTo>
                  <a:pt x="0" y="119630"/>
                </a:lnTo>
                <a:lnTo>
                  <a:pt x="120000" y="119630"/>
                </a:lnTo>
                <a:lnTo>
                  <a:pt x="60000"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Shape 222"/>
          <p:cNvSpPr/>
          <p:nvPr/>
        </p:nvSpPr>
        <p:spPr>
          <a:xfrm>
            <a:off x="1664207" y="3555491"/>
            <a:ext cx="304800" cy="165100"/>
          </a:xfrm>
          <a:custGeom>
            <a:avLst/>
            <a:gdLst/>
            <a:ahLst/>
            <a:cxnLst/>
            <a:rect l="0" t="0" r="0" b="0"/>
            <a:pathLst>
              <a:path w="120000" h="120000" extrusionOk="0">
                <a:moveTo>
                  <a:pt x="0" y="119630"/>
                </a:moveTo>
                <a:lnTo>
                  <a:pt x="60000" y="0"/>
                </a:lnTo>
                <a:lnTo>
                  <a:pt x="120000" y="119630"/>
                </a:lnTo>
                <a:lnTo>
                  <a:pt x="0" y="119630"/>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Shape 223"/>
          <p:cNvSpPr/>
          <p:nvPr/>
        </p:nvSpPr>
        <p:spPr>
          <a:xfrm>
            <a:off x="6350508" y="3796284"/>
            <a:ext cx="2295525" cy="2235835"/>
          </a:xfrm>
          <a:custGeom>
            <a:avLst/>
            <a:gdLst/>
            <a:ahLst/>
            <a:cxnLst/>
            <a:rect l="0" t="0" r="0" b="0"/>
            <a:pathLst>
              <a:path w="120000" h="120000" extrusionOk="0">
                <a:moveTo>
                  <a:pt x="119980" y="0"/>
                </a:moveTo>
                <a:lnTo>
                  <a:pt x="0" y="0"/>
                </a:lnTo>
                <a:lnTo>
                  <a:pt x="0" y="112809"/>
                </a:lnTo>
                <a:lnTo>
                  <a:pt x="356" y="115079"/>
                </a:lnTo>
                <a:lnTo>
                  <a:pt x="1350" y="117051"/>
                </a:lnTo>
                <a:lnTo>
                  <a:pt x="2865" y="118607"/>
                </a:lnTo>
                <a:lnTo>
                  <a:pt x="4785" y="119626"/>
                </a:lnTo>
                <a:lnTo>
                  <a:pt x="6997" y="119993"/>
                </a:lnTo>
                <a:lnTo>
                  <a:pt x="112982" y="119993"/>
                </a:lnTo>
                <a:lnTo>
                  <a:pt x="115194" y="119626"/>
                </a:lnTo>
                <a:lnTo>
                  <a:pt x="117114" y="118607"/>
                </a:lnTo>
                <a:lnTo>
                  <a:pt x="118629" y="117051"/>
                </a:lnTo>
                <a:lnTo>
                  <a:pt x="119623" y="115079"/>
                </a:lnTo>
                <a:lnTo>
                  <a:pt x="119980" y="112809"/>
                </a:lnTo>
                <a:lnTo>
                  <a:pt x="119980"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Shape 224"/>
          <p:cNvSpPr/>
          <p:nvPr/>
        </p:nvSpPr>
        <p:spPr>
          <a:xfrm>
            <a:off x="6350508" y="3796284"/>
            <a:ext cx="2295525" cy="2235835"/>
          </a:xfrm>
          <a:custGeom>
            <a:avLst/>
            <a:gdLst/>
            <a:ahLst/>
            <a:cxnLst/>
            <a:rect l="0" t="0" r="0" b="0"/>
            <a:pathLst>
              <a:path w="120000" h="120000" extrusionOk="0">
                <a:moveTo>
                  <a:pt x="0" y="0"/>
                </a:moveTo>
                <a:lnTo>
                  <a:pt x="119980" y="0"/>
                </a:lnTo>
                <a:lnTo>
                  <a:pt x="119980" y="112809"/>
                </a:lnTo>
                <a:lnTo>
                  <a:pt x="119623" y="115079"/>
                </a:lnTo>
                <a:lnTo>
                  <a:pt x="118629" y="117051"/>
                </a:lnTo>
                <a:lnTo>
                  <a:pt x="117114" y="118607"/>
                </a:lnTo>
                <a:lnTo>
                  <a:pt x="115194" y="119626"/>
                </a:lnTo>
                <a:lnTo>
                  <a:pt x="112982" y="119993"/>
                </a:lnTo>
                <a:lnTo>
                  <a:pt x="6997" y="119993"/>
                </a:lnTo>
                <a:lnTo>
                  <a:pt x="4785" y="119626"/>
                </a:lnTo>
                <a:lnTo>
                  <a:pt x="2865" y="118607"/>
                </a:lnTo>
                <a:lnTo>
                  <a:pt x="1350" y="117051"/>
                </a:lnTo>
                <a:lnTo>
                  <a:pt x="356" y="115079"/>
                </a:lnTo>
                <a:lnTo>
                  <a:pt x="0" y="112809"/>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Shape 225"/>
          <p:cNvSpPr txBox="1"/>
          <p:nvPr/>
        </p:nvSpPr>
        <p:spPr>
          <a:xfrm>
            <a:off x="6512813" y="3905250"/>
            <a:ext cx="2062861" cy="1946275"/>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3E3E3E"/>
                </a:solidFill>
                <a:latin typeface="Lucida Sans"/>
                <a:ea typeface="Lucida Sans"/>
                <a:cs typeface="Lucida Sans"/>
                <a:sym typeface="Lucida Sans"/>
              </a:rPr>
              <a:t>It helps automate  non-human part  of software  development  process with CI  and continuous  deployment (CD)</a:t>
            </a:r>
            <a:endParaRPr sz="1800" b="0" i="0" u="none" strike="noStrike" cap="none" dirty="0">
              <a:solidFill>
                <a:schemeClr val="dk1"/>
              </a:solidFill>
              <a:latin typeface="Lucida Sans"/>
              <a:ea typeface="Lucida Sans"/>
              <a:cs typeface="Lucida Sans"/>
              <a:sym typeface="Lucida Sans"/>
            </a:endParaRPr>
          </a:p>
        </p:txBody>
      </p:sp>
      <p:sp>
        <p:nvSpPr>
          <p:cNvPr id="226" name="Shape 226"/>
          <p:cNvSpPr/>
          <p:nvPr/>
        </p:nvSpPr>
        <p:spPr>
          <a:xfrm>
            <a:off x="6347459" y="3762755"/>
            <a:ext cx="2295525" cy="0"/>
          </a:xfrm>
          <a:custGeom>
            <a:avLst/>
            <a:gdLst/>
            <a:ahLst/>
            <a:cxnLst/>
            <a:rect l="0" t="0" r="0" b="0"/>
            <a:pathLst>
              <a:path w="120000" h="120000" extrusionOk="0">
                <a:moveTo>
                  <a:pt x="0" y="0"/>
                </a:moveTo>
                <a:lnTo>
                  <a:pt x="119980" y="0"/>
                </a:lnTo>
              </a:path>
            </a:pathLst>
          </a:custGeom>
          <a:noFill/>
          <a:ln w="6705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Shape 227"/>
          <p:cNvSpPr/>
          <p:nvPr/>
        </p:nvSpPr>
        <p:spPr>
          <a:xfrm>
            <a:off x="6347459" y="3729228"/>
            <a:ext cx="2295525" cy="67310"/>
          </a:xfrm>
          <a:custGeom>
            <a:avLst/>
            <a:gdLst/>
            <a:ahLst/>
            <a:cxnLst/>
            <a:rect l="0" t="0" r="0" b="0"/>
            <a:pathLst>
              <a:path w="120000" h="120000" extrusionOk="0">
                <a:moveTo>
                  <a:pt x="0" y="119547"/>
                </a:moveTo>
                <a:lnTo>
                  <a:pt x="119980" y="119547"/>
                </a:lnTo>
                <a:lnTo>
                  <a:pt x="119980" y="0"/>
                </a:lnTo>
                <a:lnTo>
                  <a:pt x="0" y="0"/>
                </a:lnTo>
                <a:lnTo>
                  <a:pt x="0" y="119547"/>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Shape 228"/>
          <p:cNvSpPr/>
          <p:nvPr/>
        </p:nvSpPr>
        <p:spPr>
          <a:xfrm>
            <a:off x="7342631" y="3550920"/>
            <a:ext cx="306705" cy="165100"/>
          </a:xfrm>
          <a:custGeom>
            <a:avLst/>
            <a:gdLst/>
            <a:ahLst/>
            <a:cxnLst/>
            <a:rect l="0" t="0" r="0" b="0"/>
            <a:pathLst>
              <a:path w="120000" h="120000" extrusionOk="0">
                <a:moveTo>
                  <a:pt x="59925" y="0"/>
                </a:moveTo>
                <a:lnTo>
                  <a:pt x="0" y="119630"/>
                </a:lnTo>
                <a:lnTo>
                  <a:pt x="119851" y="119630"/>
                </a:lnTo>
                <a:lnTo>
                  <a:pt x="59925"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Shape 229"/>
          <p:cNvSpPr/>
          <p:nvPr/>
        </p:nvSpPr>
        <p:spPr>
          <a:xfrm>
            <a:off x="7342631" y="3550920"/>
            <a:ext cx="306705" cy="165100"/>
          </a:xfrm>
          <a:custGeom>
            <a:avLst/>
            <a:gdLst/>
            <a:ahLst/>
            <a:cxnLst/>
            <a:rect l="0" t="0" r="0" b="0"/>
            <a:pathLst>
              <a:path w="120000" h="120000" extrusionOk="0">
                <a:moveTo>
                  <a:pt x="0" y="119630"/>
                </a:moveTo>
                <a:lnTo>
                  <a:pt x="59925" y="0"/>
                </a:lnTo>
                <a:lnTo>
                  <a:pt x="119851" y="119630"/>
                </a:lnTo>
                <a:lnTo>
                  <a:pt x="0" y="119630"/>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Shape 230"/>
          <p:cNvSpPr/>
          <p:nvPr/>
        </p:nvSpPr>
        <p:spPr>
          <a:xfrm>
            <a:off x="9191243" y="3796284"/>
            <a:ext cx="2295525" cy="2235835"/>
          </a:xfrm>
          <a:custGeom>
            <a:avLst/>
            <a:gdLst/>
            <a:ahLst/>
            <a:cxnLst/>
            <a:rect l="0" t="0" r="0" b="0"/>
            <a:pathLst>
              <a:path w="120000" h="120000" extrusionOk="0">
                <a:moveTo>
                  <a:pt x="119980" y="0"/>
                </a:moveTo>
                <a:lnTo>
                  <a:pt x="0" y="0"/>
                </a:lnTo>
                <a:lnTo>
                  <a:pt x="0" y="112642"/>
                </a:lnTo>
                <a:lnTo>
                  <a:pt x="365" y="114965"/>
                </a:lnTo>
                <a:lnTo>
                  <a:pt x="1381" y="116983"/>
                </a:lnTo>
                <a:lnTo>
                  <a:pt x="2931" y="118574"/>
                </a:lnTo>
                <a:lnTo>
                  <a:pt x="4895" y="119618"/>
                </a:lnTo>
                <a:lnTo>
                  <a:pt x="7156" y="119993"/>
                </a:lnTo>
                <a:lnTo>
                  <a:pt x="112823" y="119993"/>
                </a:lnTo>
                <a:lnTo>
                  <a:pt x="115084" y="119618"/>
                </a:lnTo>
                <a:lnTo>
                  <a:pt x="117048" y="118574"/>
                </a:lnTo>
                <a:lnTo>
                  <a:pt x="118598" y="116983"/>
                </a:lnTo>
                <a:lnTo>
                  <a:pt x="119614" y="114965"/>
                </a:lnTo>
                <a:lnTo>
                  <a:pt x="119980" y="112642"/>
                </a:lnTo>
                <a:lnTo>
                  <a:pt x="119980"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Shape 231"/>
          <p:cNvSpPr/>
          <p:nvPr/>
        </p:nvSpPr>
        <p:spPr>
          <a:xfrm>
            <a:off x="9191243" y="3796284"/>
            <a:ext cx="2295525" cy="2235835"/>
          </a:xfrm>
          <a:custGeom>
            <a:avLst/>
            <a:gdLst/>
            <a:ahLst/>
            <a:cxnLst/>
            <a:rect l="0" t="0" r="0" b="0"/>
            <a:pathLst>
              <a:path w="120000" h="120000" extrusionOk="0">
                <a:moveTo>
                  <a:pt x="0" y="0"/>
                </a:moveTo>
                <a:lnTo>
                  <a:pt x="119980" y="0"/>
                </a:lnTo>
                <a:lnTo>
                  <a:pt x="119980" y="112642"/>
                </a:lnTo>
                <a:lnTo>
                  <a:pt x="119614" y="114965"/>
                </a:lnTo>
                <a:lnTo>
                  <a:pt x="118598" y="116983"/>
                </a:lnTo>
                <a:lnTo>
                  <a:pt x="117048" y="118574"/>
                </a:lnTo>
                <a:lnTo>
                  <a:pt x="115084" y="119618"/>
                </a:lnTo>
                <a:lnTo>
                  <a:pt x="112823" y="119993"/>
                </a:lnTo>
                <a:lnTo>
                  <a:pt x="7156" y="119993"/>
                </a:lnTo>
                <a:lnTo>
                  <a:pt x="4895" y="119618"/>
                </a:lnTo>
                <a:lnTo>
                  <a:pt x="2931" y="118574"/>
                </a:lnTo>
                <a:lnTo>
                  <a:pt x="1381" y="116983"/>
                </a:lnTo>
                <a:lnTo>
                  <a:pt x="365" y="114965"/>
                </a:lnTo>
                <a:lnTo>
                  <a:pt x="0" y="112642"/>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Shape 232"/>
          <p:cNvSpPr txBox="1"/>
          <p:nvPr/>
        </p:nvSpPr>
        <p:spPr>
          <a:xfrm>
            <a:off x="9354439" y="3905250"/>
            <a:ext cx="2168525" cy="2220595"/>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Lucida Sans"/>
                <a:ea typeface="Lucida Sans"/>
                <a:cs typeface="Lucida Sans"/>
                <a:sym typeface="Lucida Sans"/>
              </a:rPr>
              <a:t>It is a cros</a:t>
            </a:r>
            <a:r>
              <a:rPr lang="en-US" sz="1800" b="0" i="0" u="none" strike="noStrike" cap="none" dirty="0">
                <a:solidFill>
                  <a:srgbClr val="3E3E3E"/>
                </a:solidFill>
                <a:latin typeface="Lucida Sans"/>
                <a:ea typeface="Lucida Sans"/>
                <a:cs typeface="Lucida Sans"/>
                <a:sym typeface="Lucida Sans"/>
              </a:rPr>
              <a:t>s-  platform tool, and  it offers  configuration both  through GUI  interface and  console  commands</a:t>
            </a:r>
            <a:endParaRPr sz="1800" b="0" i="0" u="none" strike="noStrike" cap="none" dirty="0">
              <a:solidFill>
                <a:schemeClr val="dk1"/>
              </a:solidFill>
              <a:latin typeface="Lucida Sans"/>
              <a:ea typeface="Lucida Sans"/>
              <a:cs typeface="Lucida Sans"/>
              <a:sym typeface="Lucida Sans"/>
            </a:endParaRPr>
          </a:p>
        </p:txBody>
      </p:sp>
      <p:sp>
        <p:nvSpPr>
          <p:cNvPr id="233" name="Shape 233"/>
          <p:cNvSpPr/>
          <p:nvPr/>
        </p:nvSpPr>
        <p:spPr>
          <a:xfrm>
            <a:off x="9191243" y="3767328"/>
            <a:ext cx="2295525" cy="0"/>
          </a:xfrm>
          <a:custGeom>
            <a:avLst/>
            <a:gdLst/>
            <a:ahLst/>
            <a:cxnLst/>
            <a:rect l="0" t="0" r="0" b="0"/>
            <a:pathLst>
              <a:path w="120000" h="120000" extrusionOk="0">
                <a:moveTo>
                  <a:pt x="0" y="0"/>
                </a:moveTo>
                <a:lnTo>
                  <a:pt x="119980" y="0"/>
                </a:lnTo>
              </a:path>
            </a:pathLst>
          </a:custGeom>
          <a:noFill/>
          <a:ln w="6705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9191243" y="3733800"/>
            <a:ext cx="2295525" cy="67310"/>
          </a:xfrm>
          <a:custGeom>
            <a:avLst/>
            <a:gdLst/>
            <a:ahLst/>
            <a:cxnLst/>
            <a:rect l="0" t="0" r="0" b="0"/>
            <a:pathLst>
              <a:path w="120000" h="120000" extrusionOk="0">
                <a:moveTo>
                  <a:pt x="0" y="119547"/>
                </a:moveTo>
                <a:lnTo>
                  <a:pt x="119980" y="119547"/>
                </a:lnTo>
                <a:lnTo>
                  <a:pt x="119980" y="0"/>
                </a:lnTo>
                <a:lnTo>
                  <a:pt x="0" y="0"/>
                </a:lnTo>
                <a:lnTo>
                  <a:pt x="0" y="119547"/>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10186416" y="3555491"/>
            <a:ext cx="304800" cy="165100"/>
          </a:xfrm>
          <a:custGeom>
            <a:avLst/>
            <a:gdLst/>
            <a:ahLst/>
            <a:cxnLst/>
            <a:rect l="0" t="0" r="0" b="0"/>
            <a:pathLst>
              <a:path w="120000" h="120000" extrusionOk="0">
                <a:moveTo>
                  <a:pt x="60000" y="0"/>
                </a:moveTo>
                <a:lnTo>
                  <a:pt x="0" y="119630"/>
                </a:lnTo>
                <a:lnTo>
                  <a:pt x="120000" y="119630"/>
                </a:lnTo>
                <a:lnTo>
                  <a:pt x="60000"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10186416" y="3555491"/>
            <a:ext cx="304800" cy="165100"/>
          </a:xfrm>
          <a:custGeom>
            <a:avLst/>
            <a:gdLst/>
            <a:ahLst/>
            <a:cxnLst/>
            <a:rect l="0" t="0" r="0" b="0"/>
            <a:pathLst>
              <a:path w="120000" h="120000" extrusionOk="0">
                <a:moveTo>
                  <a:pt x="0" y="119630"/>
                </a:moveTo>
                <a:lnTo>
                  <a:pt x="60000" y="0"/>
                </a:lnTo>
                <a:lnTo>
                  <a:pt x="120000" y="119630"/>
                </a:lnTo>
                <a:lnTo>
                  <a:pt x="0" y="119630"/>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Shape 237"/>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238" name="Shape 23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12</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5499861" y="198246"/>
            <a:ext cx="1605408" cy="396622"/>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2400" b="1" i="0" u="none" strike="noStrike" cap="none">
                <a:solidFill>
                  <a:srgbClr val="3E3E3E"/>
                </a:solidFill>
                <a:latin typeface="Arial Black"/>
                <a:ea typeface="Arial Black"/>
                <a:cs typeface="Arial Black"/>
                <a:sym typeface="Arial Black"/>
              </a:rPr>
              <a:t>Jenkins</a:t>
            </a:r>
            <a:endParaRPr sz="2400" b="1" i="0" u="none" strike="noStrike" cap="none">
              <a:solidFill>
                <a:schemeClr val="dk1"/>
              </a:solidFill>
              <a:latin typeface="Arial Black"/>
              <a:ea typeface="Arial Black"/>
              <a:cs typeface="Arial Black"/>
              <a:sym typeface="Arial Black"/>
            </a:endParaRPr>
          </a:p>
        </p:txBody>
      </p:sp>
      <p:sp>
        <p:nvSpPr>
          <p:cNvPr id="244" name="Shape 244"/>
          <p:cNvSpPr/>
          <p:nvPr/>
        </p:nvSpPr>
        <p:spPr>
          <a:xfrm>
            <a:off x="1458467" y="537972"/>
            <a:ext cx="9279636" cy="190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Shape 245"/>
          <p:cNvSpPr/>
          <p:nvPr/>
        </p:nvSpPr>
        <p:spPr>
          <a:xfrm>
            <a:off x="0" y="3200400"/>
            <a:ext cx="12192000" cy="0"/>
          </a:xfrm>
          <a:custGeom>
            <a:avLst/>
            <a:gdLst/>
            <a:ahLst/>
            <a:cxnLst/>
            <a:rect l="0" t="0" r="0" b="0"/>
            <a:pathLst>
              <a:path w="120000" h="120000" extrusionOk="0">
                <a:moveTo>
                  <a:pt x="0" y="0"/>
                </a:moveTo>
                <a:lnTo>
                  <a:pt x="120000" y="0"/>
                </a:lnTo>
              </a:path>
            </a:pathLst>
          </a:custGeom>
          <a:noFill/>
          <a:ln w="76200" cap="flat" cmpd="sng">
            <a:solidFill>
              <a:srgbClr val="FF757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Shape 246"/>
          <p:cNvSpPr/>
          <p:nvPr/>
        </p:nvSpPr>
        <p:spPr>
          <a:xfrm>
            <a:off x="717804" y="1776983"/>
            <a:ext cx="2159635" cy="1080770"/>
          </a:xfrm>
          <a:custGeom>
            <a:avLst/>
            <a:gdLst/>
            <a:ahLst/>
            <a:cxnLst/>
            <a:rect l="0" t="0" r="0" b="0"/>
            <a:pathLst>
              <a:path w="120000" h="120000" extrusionOk="0">
                <a:moveTo>
                  <a:pt x="113416" y="0"/>
                </a:moveTo>
                <a:lnTo>
                  <a:pt x="6576" y="0"/>
                </a:lnTo>
                <a:lnTo>
                  <a:pt x="4016" y="1032"/>
                </a:lnTo>
                <a:lnTo>
                  <a:pt x="1926" y="3847"/>
                </a:lnTo>
                <a:lnTo>
                  <a:pt x="516" y="8024"/>
                </a:lnTo>
                <a:lnTo>
                  <a:pt x="0" y="13142"/>
                </a:lnTo>
                <a:lnTo>
                  <a:pt x="0" y="106829"/>
                </a:lnTo>
                <a:lnTo>
                  <a:pt x="516" y="111946"/>
                </a:lnTo>
                <a:lnTo>
                  <a:pt x="1926"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Shape 247"/>
          <p:cNvSpPr/>
          <p:nvPr/>
        </p:nvSpPr>
        <p:spPr>
          <a:xfrm>
            <a:off x="717804" y="1776983"/>
            <a:ext cx="2159635" cy="1080770"/>
          </a:xfrm>
          <a:custGeom>
            <a:avLst/>
            <a:gdLst/>
            <a:ahLst/>
            <a:cxnLst/>
            <a:rect l="0" t="0" r="0" b="0"/>
            <a:pathLst>
              <a:path w="120000" h="120000" extrusionOk="0">
                <a:moveTo>
                  <a:pt x="0" y="13142"/>
                </a:moveTo>
                <a:lnTo>
                  <a:pt x="516" y="8024"/>
                </a:lnTo>
                <a:lnTo>
                  <a:pt x="1926"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6"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Shape 248"/>
          <p:cNvSpPr txBox="1"/>
          <p:nvPr/>
        </p:nvSpPr>
        <p:spPr>
          <a:xfrm>
            <a:off x="1318386" y="2154428"/>
            <a:ext cx="95885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E3E3E"/>
                </a:solidFill>
                <a:latin typeface="Lucida Sans"/>
                <a:ea typeface="Lucida Sans"/>
                <a:cs typeface="Lucida Sans"/>
                <a:sym typeface="Lucida Sans"/>
              </a:rPr>
              <a:t>CI server</a:t>
            </a:r>
            <a:endParaRPr sz="1800" b="0" i="0" u="none" strike="noStrike" cap="none">
              <a:solidFill>
                <a:schemeClr val="dk1"/>
              </a:solidFill>
              <a:latin typeface="Lucida Sans"/>
              <a:ea typeface="Lucida Sans"/>
              <a:cs typeface="Lucida Sans"/>
              <a:sym typeface="Lucida Sans"/>
            </a:endParaRPr>
          </a:p>
        </p:txBody>
      </p:sp>
      <p:sp>
        <p:nvSpPr>
          <p:cNvPr id="249" name="Shape 249"/>
          <p:cNvSpPr/>
          <p:nvPr/>
        </p:nvSpPr>
        <p:spPr>
          <a:xfrm>
            <a:off x="1652777" y="3033522"/>
            <a:ext cx="335280" cy="335280"/>
          </a:xfrm>
          <a:custGeom>
            <a:avLst/>
            <a:gdLst/>
            <a:ahLst/>
            <a:cxnLst/>
            <a:rect l="0" t="0" r="0" b="0"/>
            <a:pathLst>
              <a:path w="120000" h="120000" extrusionOk="0">
                <a:moveTo>
                  <a:pt x="60000"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60000" y="120000"/>
                </a:lnTo>
                <a:lnTo>
                  <a:pt x="75949" y="117856"/>
                </a:lnTo>
                <a:lnTo>
                  <a:pt x="90282" y="111808"/>
                </a:lnTo>
                <a:lnTo>
                  <a:pt x="102425" y="102426"/>
                </a:lnTo>
                <a:lnTo>
                  <a:pt x="111807" y="90283"/>
                </a:lnTo>
                <a:lnTo>
                  <a:pt x="117856" y="75950"/>
                </a:lnTo>
                <a:lnTo>
                  <a:pt x="120000" y="59999"/>
                </a:lnTo>
                <a:lnTo>
                  <a:pt x="117856" y="44049"/>
                </a:lnTo>
                <a:lnTo>
                  <a:pt x="111807" y="29716"/>
                </a:lnTo>
                <a:lnTo>
                  <a:pt x="102425" y="17573"/>
                </a:lnTo>
                <a:lnTo>
                  <a:pt x="90282" y="8191"/>
                </a:lnTo>
                <a:lnTo>
                  <a:pt x="75949" y="2143"/>
                </a:lnTo>
                <a:lnTo>
                  <a:pt x="60000"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Shape 250"/>
          <p:cNvSpPr/>
          <p:nvPr/>
        </p:nvSpPr>
        <p:spPr>
          <a:xfrm>
            <a:off x="1652777" y="3033522"/>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60000" y="0"/>
                </a:lnTo>
                <a:lnTo>
                  <a:pt x="75949" y="2143"/>
                </a:lnTo>
                <a:lnTo>
                  <a:pt x="90282" y="8191"/>
                </a:lnTo>
                <a:lnTo>
                  <a:pt x="102425" y="17573"/>
                </a:lnTo>
                <a:lnTo>
                  <a:pt x="111807" y="29716"/>
                </a:lnTo>
                <a:lnTo>
                  <a:pt x="117856" y="44049"/>
                </a:lnTo>
                <a:lnTo>
                  <a:pt x="120000" y="59999"/>
                </a:lnTo>
                <a:lnTo>
                  <a:pt x="117856" y="75950"/>
                </a:lnTo>
                <a:lnTo>
                  <a:pt x="111807" y="90283"/>
                </a:lnTo>
                <a:lnTo>
                  <a:pt x="102425" y="102426"/>
                </a:lnTo>
                <a:lnTo>
                  <a:pt x="90282" y="111808"/>
                </a:lnTo>
                <a:lnTo>
                  <a:pt x="75949" y="117856"/>
                </a:lnTo>
                <a:lnTo>
                  <a:pt x="60000" y="120000"/>
                </a:lnTo>
                <a:lnTo>
                  <a:pt x="44049" y="117856"/>
                </a:lnTo>
                <a:lnTo>
                  <a:pt x="29716" y="111808"/>
                </a:lnTo>
                <a:lnTo>
                  <a:pt x="17573" y="102426"/>
                </a:lnTo>
                <a:lnTo>
                  <a:pt x="8191" y="90283"/>
                </a:lnTo>
                <a:lnTo>
                  <a:pt x="2143" y="75950"/>
                </a:lnTo>
                <a:lnTo>
                  <a:pt x="0" y="59999"/>
                </a:lnTo>
                <a:close/>
              </a:path>
            </a:pathLst>
          </a:custGeom>
          <a:noFill/>
          <a:ln w="380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Shape 251"/>
          <p:cNvSpPr/>
          <p:nvPr/>
        </p:nvSpPr>
        <p:spPr>
          <a:xfrm>
            <a:off x="5628894" y="3051810"/>
            <a:ext cx="335280" cy="335280"/>
          </a:xfrm>
          <a:custGeom>
            <a:avLst/>
            <a:gdLst/>
            <a:ahLst/>
            <a:cxnLst/>
            <a:rect l="0" t="0" r="0" b="0"/>
            <a:pathLst>
              <a:path w="120000" h="120000" extrusionOk="0">
                <a:moveTo>
                  <a:pt x="59999" y="0"/>
                </a:moveTo>
                <a:lnTo>
                  <a:pt x="44049" y="2143"/>
                </a:lnTo>
                <a:lnTo>
                  <a:pt x="29716" y="8191"/>
                </a:lnTo>
                <a:lnTo>
                  <a:pt x="17573" y="17573"/>
                </a:lnTo>
                <a:lnTo>
                  <a:pt x="8191" y="29716"/>
                </a:lnTo>
                <a:lnTo>
                  <a:pt x="2143" y="44049"/>
                </a:lnTo>
                <a:lnTo>
                  <a:pt x="0" y="59999"/>
                </a:lnTo>
                <a:lnTo>
                  <a:pt x="2143" y="75950"/>
                </a:lnTo>
                <a:lnTo>
                  <a:pt x="8191" y="90283"/>
                </a:lnTo>
                <a:lnTo>
                  <a:pt x="17573" y="102426"/>
                </a:lnTo>
                <a:lnTo>
                  <a:pt x="29716" y="111808"/>
                </a:lnTo>
                <a:lnTo>
                  <a:pt x="44049" y="117856"/>
                </a:lnTo>
                <a:lnTo>
                  <a:pt x="59999" y="120000"/>
                </a:lnTo>
                <a:lnTo>
                  <a:pt x="75950" y="117856"/>
                </a:lnTo>
                <a:lnTo>
                  <a:pt x="90283" y="111808"/>
                </a:lnTo>
                <a:lnTo>
                  <a:pt x="102426" y="102426"/>
                </a:lnTo>
                <a:lnTo>
                  <a:pt x="111808" y="90283"/>
                </a:lnTo>
                <a:lnTo>
                  <a:pt x="117856" y="75950"/>
                </a:lnTo>
                <a:lnTo>
                  <a:pt x="120000" y="59999"/>
                </a:lnTo>
                <a:lnTo>
                  <a:pt x="117856" y="44049"/>
                </a:lnTo>
                <a:lnTo>
                  <a:pt x="111808" y="29716"/>
                </a:lnTo>
                <a:lnTo>
                  <a:pt x="102426" y="17573"/>
                </a:lnTo>
                <a:lnTo>
                  <a:pt x="90283" y="8191"/>
                </a:lnTo>
                <a:lnTo>
                  <a:pt x="75950" y="2143"/>
                </a:lnTo>
                <a:lnTo>
                  <a:pt x="59999"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Shape 252"/>
          <p:cNvSpPr/>
          <p:nvPr/>
        </p:nvSpPr>
        <p:spPr>
          <a:xfrm>
            <a:off x="5628894" y="3051810"/>
            <a:ext cx="335280" cy="335280"/>
          </a:xfrm>
          <a:custGeom>
            <a:avLst/>
            <a:gdLst/>
            <a:ahLst/>
            <a:cxnLst/>
            <a:rect l="0" t="0" r="0" b="0"/>
            <a:pathLst>
              <a:path w="120000" h="120000" extrusionOk="0">
                <a:moveTo>
                  <a:pt x="0" y="59999"/>
                </a:moveTo>
                <a:lnTo>
                  <a:pt x="2143" y="44049"/>
                </a:lnTo>
                <a:lnTo>
                  <a:pt x="8191" y="29716"/>
                </a:lnTo>
                <a:lnTo>
                  <a:pt x="17573" y="17573"/>
                </a:lnTo>
                <a:lnTo>
                  <a:pt x="29716" y="8191"/>
                </a:lnTo>
                <a:lnTo>
                  <a:pt x="44049" y="2143"/>
                </a:lnTo>
                <a:lnTo>
                  <a:pt x="59999" y="0"/>
                </a:lnTo>
                <a:lnTo>
                  <a:pt x="75950" y="2143"/>
                </a:lnTo>
                <a:lnTo>
                  <a:pt x="90283" y="8191"/>
                </a:lnTo>
                <a:lnTo>
                  <a:pt x="102426" y="17573"/>
                </a:lnTo>
                <a:lnTo>
                  <a:pt x="111808" y="29716"/>
                </a:lnTo>
                <a:lnTo>
                  <a:pt x="117856" y="44049"/>
                </a:lnTo>
                <a:lnTo>
                  <a:pt x="120000" y="59999"/>
                </a:lnTo>
                <a:lnTo>
                  <a:pt x="117856" y="75950"/>
                </a:lnTo>
                <a:lnTo>
                  <a:pt x="111808" y="90283"/>
                </a:lnTo>
                <a:lnTo>
                  <a:pt x="102426" y="102426"/>
                </a:lnTo>
                <a:lnTo>
                  <a:pt x="90283" y="111808"/>
                </a:lnTo>
                <a:lnTo>
                  <a:pt x="75950" y="117856"/>
                </a:lnTo>
                <a:lnTo>
                  <a:pt x="59999" y="120000"/>
                </a:lnTo>
                <a:lnTo>
                  <a:pt x="44049" y="117856"/>
                </a:lnTo>
                <a:lnTo>
                  <a:pt x="29716" y="111808"/>
                </a:lnTo>
                <a:lnTo>
                  <a:pt x="17573" y="102426"/>
                </a:lnTo>
                <a:lnTo>
                  <a:pt x="8191" y="90283"/>
                </a:lnTo>
                <a:lnTo>
                  <a:pt x="2143" y="75950"/>
                </a:lnTo>
                <a:lnTo>
                  <a:pt x="0" y="59999"/>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Shape 253"/>
          <p:cNvSpPr/>
          <p:nvPr/>
        </p:nvSpPr>
        <p:spPr>
          <a:xfrm>
            <a:off x="4634484" y="3773423"/>
            <a:ext cx="2470785" cy="2592705"/>
          </a:xfrm>
          <a:custGeom>
            <a:avLst/>
            <a:gdLst/>
            <a:ahLst/>
            <a:cxnLst/>
            <a:rect l="0" t="0" r="0" b="0"/>
            <a:pathLst>
              <a:path w="120000" h="120000" extrusionOk="0">
                <a:moveTo>
                  <a:pt x="119981" y="0"/>
                </a:moveTo>
                <a:lnTo>
                  <a:pt x="0" y="0"/>
                </a:lnTo>
                <a:lnTo>
                  <a:pt x="0" y="113294"/>
                </a:lnTo>
                <a:lnTo>
                  <a:pt x="357" y="115408"/>
                </a:lnTo>
                <a:lnTo>
                  <a:pt x="1353" y="117244"/>
                </a:lnTo>
                <a:lnTo>
                  <a:pt x="2872" y="118692"/>
                </a:lnTo>
                <a:lnTo>
                  <a:pt x="4799" y="119641"/>
                </a:lnTo>
                <a:lnTo>
                  <a:pt x="7019" y="119982"/>
                </a:lnTo>
                <a:lnTo>
                  <a:pt x="112962" y="119982"/>
                </a:lnTo>
                <a:lnTo>
                  <a:pt x="115182" y="119641"/>
                </a:lnTo>
                <a:lnTo>
                  <a:pt x="117109" y="118692"/>
                </a:lnTo>
                <a:lnTo>
                  <a:pt x="118628" y="117244"/>
                </a:lnTo>
                <a:lnTo>
                  <a:pt x="119623" y="115408"/>
                </a:lnTo>
                <a:lnTo>
                  <a:pt x="119981" y="113294"/>
                </a:lnTo>
                <a:lnTo>
                  <a:pt x="119981"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Shape 254"/>
          <p:cNvSpPr/>
          <p:nvPr/>
        </p:nvSpPr>
        <p:spPr>
          <a:xfrm>
            <a:off x="4634484" y="3773423"/>
            <a:ext cx="2470785" cy="2592705"/>
          </a:xfrm>
          <a:custGeom>
            <a:avLst/>
            <a:gdLst/>
            <a:ahLst/>
            <a:cxnLst/>
            <a:rect l="0" t="0" r="0" b="0"/>
            <a:pathLst>
              <a:path w="120000" h="120000" extrusionOk="0">
                <a:moveTo>
                  <a:pt x="0" y="0"/>
                </a:moveTo>
                <a:lnTo>
                  <a:pt x="119981" y="0"/>
                </a:lnTo>
                <a:lnTo>
                  <a:pt x="119981" y="113294"/>
                </a:lnTo>
                <a:lnTo>
                  <a:pt x="119623" y="115408"/>
                </a:lnTo>
                <a:lnTo>
                  <a:pt x="118628" y="117244"/>
                </a:lnTo>
                <a:lnTo>
                  <a:pt x="117109" y="118692"/>
                </a:lnTo>
                <a:lnTo>
                  <a:pt x="115182" y="119641"/>
                </a:lnTo>
                <a:lnTo>
                  <a:pt x="112962" y="119982"/>
                </a:lnTo>
                <a:lnTo>
                  <a:pt x="7019" y="119982"/>
                </a:lnTo>
                <a:lnTo>
                  <a:pt x="4799" y="119641"/>
                </a:lnTo>
                <a:lnTo>
                  <a:pt x="2872" y="118692"/>
                </a:lnTo>
                <a:lnTo>
                  <a:pt x="1353" y="117244"/>
                </a:lnTo>
                <a:lnTo>
                  <a:pt x="357" y="115408"/>
                </a:lnTo>
                <a:lnTo>
                  <a:pt x="0" y="113294"/>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Shape 255"/>
          <p:cNvSpPr txBox="1"/>
          <p:nvPr/>
        </p:nvSpPr>
        <p:spPr>
          <a:xfrm>
            <a:off x="4799203" y="3886327"/>
            <a:ext cx="2178050" cy="1732280"/>
          </a:xfrm>
          <a:prstGeom prst="rect">
            <a:avLst/>
          </a:prstGeom>
          <a:noFill/>
          <a:ln>
            <a:noFill/>
          </a:ln>
        </p:spPr>
        <p:txBody>
          <a:bodyPr spcFirstLastPara="1" wrap="square" lIns="0" tIns="12050" rIns="0" bIns="0" anchor="t" anchorCtr="0">
            <a:noAutofit/>
          </a:bodyPr>
          <a:lstStyle/>
          <a:p>
            <a:pPr marL="12700" marR="508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E3E3E"/>
                </a:solidFill>
                <a:latin typeface="Lucida Sans"/>
                <a:ea typeface="Lucida Sans"/>
                <a:cs typeface="Lucida Sans"/>
                <a:sym typeface="Lucida Sans"/>
              </a:rPr>
              <a:t>It can easily distribute  work across different  machines and help  trigger builds, tests,  and deployments to  multiple machines and  platforms faster</a:t>
            </a:r>
            <a:endParaRPr sz="1600" b="0" i="0" u="none" strike="noStrike" cap="none">
              <a:solidFill>
                <a:schemeClr val="dk1"/>
              </a:solidFill>
              <a:latin typeface="Lucida Sans"/>
              <a:ea typeface="Lucida Sans"/>
              <a:cs typeface="Lucida Sans"/>
              <a:sym typeface="Lucida Sans"/>
            </a:endParaRPr>
          </a:p>
        </p:txBody>
      </p:sp>
      <p:sp>
        <p:nvSpPr>
          <p:cNvPr id="256" name="Shape 256"/>
          <p:cNvSpPr/>
          <p:nvPr/>
        </p:nvSpPr>
        <p:spPr>
          <a:xfrm>
            <a:off x="4663440" y="3746753"/>
            <a:ext cx="2447925" cy="0"/>
          </a:xfrm>
          <a:custGeom>
            <a:avLst/>
            <a:gdLst/>
            <a:ahLst/>
            <a:cxnLst/>
            <a:rect l="0" t="0" r="0" b="0"/>
            <a:pathLst>
              <a:path w="120000" h="120000" extrusionOk="0">
                <a:moveTo>
                  <a:pt x="0" y="0"/>
                </a:moveTo>
                <a:lnTo>
                  <a:pt x="119981" y="0"/>
                </a:lnTo>
              </a:path>
            </a:pathLst>
          </a:custGeom>
          <a:noFill/>
          <a:ln w="502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Shape 257"/>
          <p:cNvSpPr/>
          <p:nvPr/>
        </p:nvSpPr>
        <p:spPr>
          <a:xfrm>
            <a:off x="4663440" y="3721608"/>
            <a:ext cx="2447925" cy="50800"/>
          </a:xfrm>
          <a:custGeom>
            <a:avLst/>
            <a:gdLst/>
            <a:ahLst/>
            <a:cxnLst/>
            <a:rect l="0" t="0" r="0" b="0"/>
            <a:pathLst>
              <a:path w="120000" h="120000" extrusionOk="0">
                <a:moveTo>
                  <a:pt x="0" y="118799"/>
                </a:moveTo>
                <a:lnTo>
                  <a:pt x="119981" y="118799"/>
                </a:lnTo>
                <a:lnTo>
                  <a:pt x="119981" y="0"/>
                </a:lnTo>
                <a:lnTo>
                  <a:pt x="0" y="0"/>
                </a:lnTo>
                <a:lnTo>
                  <a:pt x="0" y="118799"/>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Shape 258"/>
          <p:cNvSpPr/>
          <p:nvPr/>
        </p:nvSpPr>
        <p:spPr>
          <a:xfrm>
            <a:off x="5628132" y="3560064"/>
            <a:ext cx="306705" cy="146685"/>
          </a:xfrm>
          <a:custGeom>
            <a:avLst/>
            <a:gdLst/>
            <a:ahLst/>
            <a:cxnLst/>
            <a:rect l="0" t="0" r="0" b="0"/>
            <a:pathLst>
              <a:path w="120000" h="120000" extrusionOk="0">
                <a:moveTo>
                  <a:pt x="59925" y="0"/>
                </a:moveTo>
                <a:lnTo>
                  <a:pt x="0" y="119688"/>
                </a:lnTo>
                <a:lnTo>
                  <a:pt x="119850" y="119688"/>
                </a:lnTo>
                <a:lnTo>
                  <a:pt x="59925"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Shape 259"/>
          <p:cNvSpPr/>
          <p:nvPr/>
        </p:nvSpPr>
        <p:spPr>
          <a:xfrm>
            <a:off x="5628132" y="3560064"/>
            <a:ext cx="306705" cy="146685"/>
          </a:xfrm>
          <a:custGeom>
            <a:avLst/>
            <a:gdLst/>
            <a:ahLst/>
            <a:cxnLst/>
            <a:rect l="0" t="0" r="0" b="0"/>
            <a:pathLst>
              <a:path w="120000" h="120000" extrusionOk="0">
                <a:moveTo>
                  <a:pt x="0" y="119688"/>
                </a:moveTo>
                <a:lnTo>
                  <a:pt x="59925" y="0"/>
                </a:lnTo>
                <a:lnTo>
                  <a:pt x="119850" y="119688"/>
                </a:lnTo>
                <a:lnTo>
                  <a:pt x="0" y="119688"/>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Shape 260"/>
          <p:cNvSpPr/>
          <p:nvPr/>
        </p:nvSpPr>
        <p:spPr>
          <a:xfrm>
            <a:off x="9606533" y="2995422"/>
            <a:ext cx="334010" cy="335280"/>
          </a:xfrm>
          <a:custGeom>
            <a:avLst/>
            <a:gdLst/>
            <a:ahLst/>
            <a:cxnLst/>
            <a:rect l="0" t="0" r="0" b="0"/>
            <a:pathLst>
              <a:path w="120000" h="120000" extrusionOk="0">
                <a:moveTo>
                  <a:pt x="59954" y="0"/>
                </a:moveTo>
                <a:lnTo>
                  <a:pt x="44011" y="2143"/>
                </a:lnTo>
                <a:lnTo>
                  <a:pt x="29688" y="8191"/>
                </a:lnTo>
                <a:lnTo>
                  <a:pt x="17555" y="17573"/>
                </a:lnTo>
                <a:lnTo>
                  <a:pt x="8182" y="29716"/>
                </a:lnTo>
                <a:lnTo>
                  <a:pt x="2140" y="44049"/>
                </a:lnTo>
                <a:lnTo>
                  <a:pt x="0" y="59999"/>
                </a:lnTo>
                <a:lnTo>
                  <a:pt x="2140" y="75950"/>
                </a:lnTo>
                <a:lnTo>
                  <a:pt x="8182" y="90283"/>
                </a:lnTo>
                <a:lnTo>
                  <a:pt x="17555" y="102426"/>
                </a:lnTo>
                <a:lnTo>
                  <a:pt x="29688" y="111808"/>
                </a:lnTo>
                <a:lnTo>
                  <a:pt x="44011" y="117856"/>
                </a:lnTo>
                <a:lnTo>
                  <a:pt x="59954" y="120000"/>
                </a:lnTo>
                <a:lnTo>
                  <a:pt x="75897" y="117856"/>
                </a:lnTo>
                <a:lnTo>
                  <a:pt x="90220" y="111808"/>
                </a:lnTo>
                <a:lnTo>
                  <a:pt x="102353" y="102426"/>
                </a:lnTo>
                <a:lnTo>
                  <a:pt x="111726" y="90283"/>
                </a:lnTo>
                <a:lnTo>
                  <a:pt x="117768" y="75950"/>
                </a:lnTo>
                <a:lnTo>
                  <a:pt x="119909" y="59999"/>
                </a:lnTo>
                <a:lnTo>
                  <a:pt x="117768" y="44049"/>
                </a:lnTo>
                <a:lnTo>
                  <a:pt x="111726" y="29716"/>
                </a:lnTo>
                <a:lnTo>
                  <a:pt x="102353" y="17573"/>
                </a:lnTo>
                <a:lnTo>
                  <a:pt x="90220" y="8191"/>
                </a:lnTo>
                <a:lnTo>
                  <a:pt x="75897" y="2143"/>
                </a:lnTo>
                <a:lnTo>
                  <a:pt x="59954" y="0"/>
                </a:lnTo>
                <a:close/>
              </a:path>
            </a:pathLst>
          </a:custGeom>
          <a:solidFill>
            <a:srgbClr val="FF75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Shape 261"/>
          <p:cNvSpPr/>
          <p:nvPr/>
        </p:nvSpPr>
        <p:spPr>
          <a:xfrm>
            <a:off x="9606533" y="2995422"/>
            <a:ext cx="334010" cy="335280"/>
          </a:xfrm>
          <a:custGeom>
            <a:avLst/>
            <a:gdLst/>
            <a:ahLst/>
            <a:cxnLst/>
            <a:rect l="0" t="0" r="0" b="0"/>
            <a:pathLst>
              <a:path w="120000" h="120000" extrusionOk="0">
                <a:moveTo>
                  <a:pt x="0" y="59999"/>
                </a:moveTo>
                <a:lnTo>
                  <a:pt x="2140" y="44049"/>
                </a:lnTo>
                <a:lnTo>
                  <a:pt x="8182" y="29716"/>
                </a:lnTo>
                <a:lnTo>
                  <a:pt x="17555" y="17573"/>
                </a:lnTo>
                <a:lnTo>
                  <a:pt x="29688" y="8191"/>
                </a:lnTo>
                <a:lnTo>
                  <a:pt x="44011" y="2143"/>
                </a:lnTo>
                <a:lnTo>
                  <a:pt x="59954" y="0"/>
                </a:lnTo>
                <a:lnTo>
                  <a:pt x="75897" y="2143"/>
                </a:lnTo>
                <a:lnTo>
                  <a:pt x="90220" y="8191"/>
                </a:lnTo>
                <a:lnTo>
                  <a:pt x="102353" y="17573"/>
                </a:lnTo>
                <a:lnTo>
                  <a:pt x="111726" y="29716"/>
                </a:lnTo>
                <a:lnTo>
                  <a:pt x="117768" y="44049"/>
                </a:lnTo>
                <a:lnTo>
                  <a:pt x="119909" y="59999"/>
                </a:lnTo>
                <a:lnTo>
                  <a:pt x="117768" y="75950"/>
                </a:lnTo>
                <a:lnTo>
                  <a:pt x="111726" y="90283"/>
                </a:lnTo>
                <a:lnTo>
                  <a:pt x="102353" y="102426"/>
                </a:lnTo>
                <a:lnTo>
                  <a:pt x="90220" y="111808"/>
                </a:lnTo>
                <a:lnTo>
                  <a:pt x="75897" y="117856"/>
                </a:lnTo>
                <a:lnTo>
                  <a:pt x="59954" y="120000"/>
                </a:lnTo>
                <a:lnTo>
                  <a:pt x="44011" y="117856"/>
                </a:lnTo>
                <a:lnTo>
                  <a:pt x="29688" y="111808"/>
                </a:lnTo>
                <a:lnTo>
                  <a:pt x="17555" y="102426"/>
                </a:lnTo>
                <a:lnTo>
                  <a:pt x="8182" y="90283"/>
                </a:lnTo>
                <a:lnTo>
                  <a:pt x="2140" y="75950"/>
                </a:lnTo>
                <a:lnTo>
                  <a:pt x="0" y="59999"/>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Shape 262"/>
          <p:cNvSpPr/>
          <p:nvPr/>
        </p:nvSpPr>
        <p:spPr>
          <a:xfrm>
            <a:off x="4698491" y="1783079"/>
            <a:ext cx="2161540" cy="1079500"/>
          </a:xfrm>
          <a:custGeom>
            <a:avLst/>
            <a:gdLst/>
            <a:ahLst/>
            <a:cxnLst/>
            <a:rect l="0" t="0" r="0" b="0"/>
            <a:pathLst>
              <a:path w="120000" h="120000" extrusionOk="0">
                <a:moveTo>
                  <a:pt x="113407" y="0"/>
                </a:moveTo>
                <a:lnTo>
                  <a:pt x="6564" y="0"/>
                </a:lnTo>
                <a:lnTo>
                  <a:pt x="4009" y="1033"/>
                </a:lnTo>
                <a:lnTo>
                  <a:pt x="1923" y="3850"/>
                </a:lnTo>
                <a:lnTo>
                  <a:pt x="515" y="8028"/>
                </a:lnTo>
                <a:lnTo>
                  <a:pt x="0" y="13143"/>
                </a:lnTo>
                <a:lnTo>
                  <a:pt x="0" y="106800"/>
                </a:lnTo>
                <a:lnTo>
                  <a:pt x="515" y="111914"/>
                </a:lnTo>
                <a:lnTo>
                  <a:pt x="1923" y="116092"/>
                </a:lnTo>
                <a:lnTo>
                  <a:pt x="4009" y="118910"/>
                </a:lnTo>
                <a:lnTo>
                  <a:pt x="6564" y="119943"/>
                </a:lnTo>
                <a:lnTo>
                  <a:pt x="113407" y="119943"/>
                </a:lnTo>
                <a:lnTo>
                  <a:pt x="115962" y="118910"/>
                </a:lnTo>
                <a:lnTo>
                  <a:pt x="118048" y="116092"/>
                </a:lnTo>
                <a:lnTo>
                  <a:pt x="119455" y="111914"/>
                </a:lnTo>
                <a:lnTo>
                  <a:pt x="119971" y="106800"/>
                </a:lnTo>
                <a:lnTo>
                  <a:pt x="119971" y="13143"/>
                </a:lnTo>
                <a:lnTo>
                  <a:pt x="119455" y="8028"/>
                </a:lnTo>
                <a:lnTo>
                  <a:pt x="118048" y="3850"/>
                </a:lnTo>
                <a:lnTo>
                  <a:pt x="115962" y="1033"/>
                </a:lnTo>
                <a:lnTo>
                  <a:pt x="113407"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Shape 263"/>
          <p:cNvSpPr/>
          <p:nvPr/>
        </p:nvSpPr>
        <p:spPr>
          <a:xfrm>
            <a:off x="4698491" y="1783079"/>
            <a:ext cx="2161540" cy="1079500"/>
          </a:xfrm>
          <a:custGeom>
            <a:avLst/>
            <a:gdLst/>
            <a:ahLst/>
            <a:cxnLst/>
            <a:rect l="0" t="0" r="0" b="0"/>
            <a:pathLst>
              <a:path w="120000" h="120000" extrusionOk="0">
                <a:moveTo>
                  <a:pt x="0" y="13143"/>
                </a:moveTo>
                <a:lnTo>
                  <a:pt x="515" y="8028"/>
                </a:lnTo>
                <a:lnTo>
                  <a:pt x="1923" y="3850"/>
                </a:lnTo>
                <a:lnTo>
                  <a:pt x="4009" y="1033"/>
                </a:lnTo>
                <a:lnTo>
                  <a:pt x="6564" y="0"/>
                </a:lnTo>
                <a:lnTo>
                  <a:pt x="113407" y="0"/>
                </a:lnTo>
                <a:lnTo>
                  <a:pt x="115962" y="1033"/>
                </a:lnTo>
                <a:lnTo>
                  <a:pt x="118048" y="3850"/>
                </a:lnTo>
                <a:lnTo>
                  <a:pt x="119455" y="8028"/>
                </a:lnTo>
                <a:lnTo>
                  <a:pt x="119971" y="13143"/>
                </a:lnTo>
                <a:lnTo>
                  <a:pt x="119971" y="106800"/>
                </a:lnTo>
                <a:lnTo>
                  <a:pt x="119455" y="111914"/>
                </a:lnTo>
                <a:lnTo>
                  <a:pt x="118048" y="116092"/>
                </a:lnTo>
                <a:lnTo>
                  <a:pt x="115962" y="118910"/>
                </a:lnTo>
                <a:lnTo>
                  <a:pt x="113407" y="119943"/>
                </a:lnTo>
                <a:lnTo>
                  <a:pt x="6564" y="119943"/>
                </a:lnTo>
                <a:lnTo>
                  <a:pt x="4009" y="118910"/>
                </a:lnTo>
                <a:lnTo>
                  <a:pt x="1923" y="116092"/>
                </a:lnTo>
                <a:lnTo>
                  <a:pt x="515" y="111914"/>
                </a:lnTo>
                <a:lnTo>
                  <a:pt x="0" y="106800"/>
                </a:lnTo>
                <a:lnTo>
                  <a:pt x="0" y="13143"/>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Shape 264"/>
          <p:cNvSpPr txBox="1"/>
          <p:nvPr/>
        </p:nvSpPr>
        <p:spPr>
          <a:xfrm>
            <a:off x="5185664" y="2172461"/>
            <a:ext cx="1187450" cy="278130"/>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650"/>
              <a:buFont typeface="Arial"/>
              <a:buNone/>
            </a:pPr>
            <a:r>
              <a:rPr lang="en-US" sz="1650" b="0" i="0" u="none" strike="noStrike" cap="none">
                <a:solidFill>
                  <a:schemeClr val="dk1"/>
                </a:solidFill>
                <a:latin typeface="Lucida Sans"/>
                <a:ea typeface="Lucida Sans"/>
                <a:cs typeface="Lucida Sans"/>
                <a:sym typeface="Lucida Sans"/>
              </a:rPr>
              <a:t>Distribution</a:t>
            </a:r>
            <a:endParaRPr sz="1650" b="0" i="0" u="none" strike="noStrike" cap="none">
              <a:solidFill>
                <a:schemeClr val="dk1"/>
              </a:solidFill>
              <a:latin typeface="Lucida Sans"/>
              <a:ea typeface="Lucida Sans"/>
              <a:cs typeface="Lucida Sans"/>
              <a:sym typeface="Lucida Sans"/>
            </a:endParaRPr>
          </a:p>
        </p:txBody>
      </p:sp>
      <p:sp>
        <p:nvSpPr>
          <p:cNvPr id="265" name="Shape 265"/>
          <p:cNvSpPr/>
          <p:nvPr/>
        </p:nvSpPr>
        <p:spPr>
          <a:xfrm>
            <a:off x="8750807" y="1776983"/>
            <a:ext cx="2159635" cy="1080770"/>
          </a:xfrm>
          <a:custGeom>
            <a:avLst/>
            <a:gdLst/>
            <a:ahLst/>
            <a:cxnLst/>
            <a:rect l="0" t="0" r="0" b="0"/>
            <a:pathLst>
              <a:path w="120000" h="120000" extrusionOk="0">
                <a:moveTo>
                  <a:pt x="113416" y="0"/>
                </a:moveTo>
                <a:lnTo>
                  <a:pt x="6576" y="0"/>
                </a:lnTo>
                <a:lnTo>
                  <a:pt x="4016" y="1032"/>
                </a:lnTo>
                <a:lnTo>
                  <a:pt x="1925" y="3847"/>
                </a:lnTo>
                <a:lnTo>
                  <a:pt x="516" y="8024"/>
                </a:lnTo>
                <a:lnTo>
                  <a:pt x="0" y="13142"/>
                </a:lnTo>
                <a:lnTo>
                  <a:pt x="0" y="106829"/>
                </a:lnTo>
                <a:lnTo>
                  <a:pt x="516" y="111946"/>
                </a:lnTo>
                <a:lnTo>
                  <a:pt x="1925" y="116123"/>
                </a:lnTo>
                <a:lnTo>
                  <a:pt x="4016" y="118939"/>
                </a:lnTo>
                <a:lnTo>
                  <a:pt x="6576" y="119971"/>
                </a:lnTo>
                <a:lnTo>
                  <a:pt x="113416" y="119971"/>
                </a:lnTo>
                <a:lnTo>
                  <a:pt x="115976" y="118939"/>
                </a:lnTo>
                <a:lnTo>
                  <a:pt x="118067" y="116123"/>
                </a:lnTo>
                <a:lnTo>
                  <a:pt x="119476" y="111946"/>
                </a:lnTo>
                <a:lnTo>
                  <a:pt x="119992" y="106829"/>
                </a:lnTo>
                <a:lnTo>
                  <a:pt x="119992" y="13142"/>
                </a:lnTo>
                <a:lnTo>
                  <a:pt x="119476" y="8024"/>
                </a:lnTo>
                <a:lnTo>
                  <a:pt x="118067" y="3847"/>
                </a:lnTo>
                <a:lnTo>
                  <a:pt x="115976" y="1032"/>
                </a:lnTo>
                <a:lnTo>
                  <a:pt x="113416" y="0"/>
                </a:lnTo>
                <a:close/>
              </a:path>
            </a:pathLst>
          </a:custGeom>
          <a:solidFill>
            <a:srgbClr val="FAE3D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Shape 266"/>
          <p:cNvSpPr/>
          <p:nvPr/>
        </p:nvSpPr>
        <p:spPr>
          <a:xfrm>
            <a:off x="8750807" y="1776983"/>
            <a:ext cx="2159635" cy="1080770"/>
          </a:xfrm>
          <a:custGeom>
            <a:avLst/>
            <a:gdLst/>
            <a:ahLst/>
            <a:cxnLst/>
            <a:rect l="0" t="0" r="0" b="0"/>
            <a:pathLst>
              <a:path w="120000" h="120000" extrusionOk="0">
                <a:moveTo>
                  <a:pt x="0" y="13142"/>
                </a:moveTo>
                <a:lnTo>
                  <a:pt x="516" y="8024"/>
                </a:lnTo>
                <a:lnTo>
                  <a:pt x="1925" y="3847"/>
                </a:lnTo>
                <a:lnTo>
                  <a:pt x="4016" y="1032"/>
                </a:lnTo>
                <a:lnTo>
                  <a:pt x="6576" y="0"/>
                </a:lnTo>
                <a:lnTo>
                  <a:pt x="113416" y="0"/>
                </a:lnTo>
                <a:lnTo>
                  <a:pt x="115976" y="1032"/>
                </a:lnTo>
                <a:lnTo>
                  <a:pt x="118067" y="3847"/>
                </a:lnTo>
                <a:lnTo>
                  <a:pt x="119476" y="8024"/>
                </a:lnTo>
                <a:lnTo>
                  <a:pt x="119992" y="13142"/>
                </a:lnTo>
                <a:lnTo>
                  <a:pt x="119992" y="106829"/>
                </a:lnTo>
                <a:lnTo>
                  <a:pt x="119476" y="111946"/>
                </a:lnTo>
                <a:lnTo>
                  <a:pt x="118067" y="116123"/>
                </a:lnTo>
                <a:lnTo>
                  <a:pt x="115976" y="118939"/>
                </a:lnTo>
                <a:lnTo>
                  <a:pt x="113416" y="119971"/>
                </a:lnTo>
                <a:lnTo>
                  <a:pt x="6576" y="119971"/>
                </a:lnTo>
                <a:lnTo>
                  <a:pt x="4016" y="118939"/>
                </a:lnTo>
                <a:lnTo>
                  <a:pt x="1925" y="116123"/>
                </a:lnTo>
                <a:lnTo>
                  <a:pt x="516" y="111946"/>
                </a:lnTo>
                <a:lnTo>
                  <a:pt x="0" y="106829"/>
                </a:lnTo>
                <a:lnTo>
                  <a:pt x="0" y="13142"/>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Shape 267"/>
          <p:cNvSpPr txBox="1"/>
          <p:nvPr/>
        </p:nvSpPr>
        <p:spPr>
          <a:xfrm>
            <a:off x="9087739" y="2167509"/>
            <a:ext cx="1487805" cy="278130"/>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650"/>
              <a:buFont typeface="Arial"/>
              <a:buNone/>
            </a:pPr>
            <a:r>
              <a:rPr lang="en-US" sz="1650" b="0" i="0" u="none" strike="noStrike" cap="none">
                <a:solidFill>
                  <a:schemeClr val="dk1"/>
                </a:solidFill>
                <a:latin typeface="Lucida Sans"/>
                <a:ea typeface="Lucida Sans"/>
                <a:cs typeface="Lucida Sans"/>
                <a:sym typeface="Lucida Sans"/>
              </a:rPr>
              <a:t>Cross-platform</a:t>
            </a:r>
            <a:endParaRPr sz="1650" b="0" i="0" u="none" strike="noStrike" cap="none">
              <a:solidFill>
                <a:schemeClr val="dk1"/>
              </a:solidFill>
              <a:latin typeface="Lucida Sans"/>
              <a:ea typeface="Lucida Sans"/>
              <a:cs typeface="Lucida Sans"/>
              <a:sym typeface="Lucida Sans"/>
            </a:endParaRPr>
          </a:p>
        </p:txBody>
      </p:sp>
      <p:sp>
        <p:nvSpPr>
          <p:cNvPr id="268" name="Shape 268"/>
          <p:cNvSpPr/>
          <p:nvPr/>
        </p:nvSpPr>
        <p:spPr>
          <a:xfrm>
            <a:off x="669036" y="3828288"/>
            <a:ext cx="2496820" cy="2537460"/>
          </a:xfrm>
          <a:custGeom>
            <a:avLst/>
            <a:gdLst/>
            <a:ahLst/>
            <a:cxnLst/>
            <a:rect l="0" t="0" r="0" b="0"/>
            <a:pathLst>
              <a:path w="120000" h="120000" extrusionOk="0">
                <a:moveTo>
                  <a:pt x="119975" y="0"/>
                </a:moveTo>
                <a:lnTo>
                  <a:pt x="0" y="0"/>
                </a:lnTo>
                <a:lnTo>
                  <a:pt x="0" y="112109"/>
                </a:lnTo>
                <a:lnTo>
                  <a:pt x="286" y="114206"/>
                </a:lnTo>
                <a:lnTo>
                  <a:pt x="1094" y="116091"/>
                </a:lnTo>
                <a:lnTo>
                  <a:pt x="2348" y="117688"/>
                </a:lnTo>
                <a:lnTo>
                  <a:pt x="3971" y="118922"/>
                </a:lnTo>
                <a:lnTo>
                  <a:pt x="5887" y="119718"/>
                </a:lnTo>
                <a:lnTo>
                  <a:pt x="8019" y="120000"/>
                </a:lnTo>
                <a:lnTo>
                  <a:pt x="111955" y="120000"/>
                </a:lnTo>
                <a:lnTo>
                  <a:pt x="114087" y="119718"/>
                </a:lnTo>
                <a:lnTo>
                  <a:pt x="116004" y="118922"/>
                </a:lnTo>
                <a:lnTo>
                  <a:pt x="117627" y="117688"/>
                </a:lnTo>
                <a:lnTo>
                  <a:pt x="118880" y="116091"/>
                </a:lnTo>
                <a:lnTo>
                  <a:pt x="119689" y="114206"/>
                </a:lnTo>
                <a:lnTo>
                  <a:pt x="119975" y="112109"/>
                </a:lnTo>
                <a:lnTo>
                  <a:pt x="119975"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Shape 269"/>
          <p:cNvSpPr/>
          <p:nvPr/>
        </p:nvSpPr>
        <p:spPr>
          <a:xfrm>
            <a:off x="669036" y="3828288"/>
            <a:ext cx="2496820" cy="2537460"/>
          </a:xfrm>
          <a:custGeom>
            <a:avLst/>
            <a:gdLst/>
            <a:ahLst/>
            <a:cxnLst/>
            <a:rect l="0" t="0" r="0" b="0"/>
            <a:pathLst>
              <a:path w="120000" h="120000" extrusionOk="0">
                <a:moveTo>
                  <a:pt x="0" y="0"/>
                </a:moveTo>
                <a:lnTo>
                  <a:pt x="119975" y="0"/>
                </a:lnTo>
                <a:lnTo>
                  <a:pt x="119975" y="112109"/>
                </a:lnTo>
                <a:lnTo>
                  <a:pt x="119689" y="114206"/>
                </a:lnTo>
                <a:lnTo>
                  <a:pt x="118880" y="116091"/>
                </a:lnTo>
                <a:lnTo>
                  <a:pt x="117627" y="117688"/>
                </a:lnTo>
                <a:lnTo>
                  <a:pt x="116004" y="118922"/>
                </a:lnTo>
                <a:lnTo>
                  <a:pt x="114087" y="119718"/>
                </a:lnTo>
                <a:lnTo>
                  <a:pt x="111955" y="120000"/>
                </a:lnTo>
                <a:lnTo>
                  <a:pt x="8019" y="120000"/>
                </a:lnTo>
                <a:lnTo>
                  <a:pt x="5887" y="119718"/>
                </a:lnTo>
                <a:lnTo>
                  <a:pt x="3971" y="118922"/>
                </a:lnTo>
                <a:lnTo>
                  <a:pt x="2348" y="117688"/>
                </a:lnTo>
                <a:lnTo>
                  <a:pt x="1094" y="116091"/>
                </a:lnTo>
                <a:lnTo>
                  <a:pt x="286" y="114206"/>
                </a:lnTo>
                <a:lnTo>
                  <a:pt x="0" y="112109"/>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Shape 270"/>
          <p:cNvSpPr txBox="1"/>
          <p:nvPr/>
        </p:nvSpPr>
        <p:spPr>
          <a:xfrm>
            <a:off x="840435" y="3940555"/>
            <a:ext cx="2007870" cy="1000760"/>
          </a:xfrm>
          <a:prstGeom prst="rect">
            <a:avLst/>
          </a:prstGeom>
          <a:noFill/>
          <a:ln>
            <a:noFill/>
          </a:ln>
        </p:spPr>
        <p:txBody>
          <a:bodyPr spcFirstLastPara="1" wrap="square" lIns="0" tIns="12050" rIns="0" bIns="0" anchor="t" anchorCtr="0">
            <a:noAutofit/>
          </a:bodyPr>
          <a:lstStyle/>
          <a:p>
            <a:pPr marL="12700" marR="508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E3E3E"/>
                </a:solidFill>
                <a:latin typeface="Lucida Sans"/>
                <a:ea typeface="Lucida Sans"/>
                <a:cs typeface="Lucida Sans"/>
                <a:sym typeface="Lucida Sans"/>
              </a:rPr>
              <a:t>It can be used as a CI  server or as a  continuous delivery  hub for a project</a:t>
            </a:r>
            <a:endParaRPr sz="1600" b="0" i="0" u="none" strike="noStrike" cap="none">
              <a:solidFill>
                <a:schemeClr val="dk1"/>
              </a:solidFill>
              <a:latin typeface="Lucida Sans"/>
              <a:ea typeface="Lucida Sans"/>
              <a:cs typeface="Lucida Sans"/>
              <a:sym typeface="Lucida Sans"/>
            </a:endParaRPr>
          </a:p>
        </p:txBody>
      </p:sp>
      <p:sp>
        <p:nvSpPr>
          <p:cNvPr id="271" name="Shape 271"/>
          <p:cNvSpPr/>
          <p:nvPr/>
        </p:nvSpPr>
        <p:spPr>
          <a:xfrm>
            <a:off x="669036" y="3795521"/>
            <a:ext cx="2496820" cy="0"/>
          </a:xfrm>
          <a:custGeom>
            <a:avLst/>
            <a:gdLst/>
            <a:ahLst/>
            <a:cxnLst/>
            <a:rect l="0" t="0" r="0" b="0"/>
            <a:pathLst>
              <a:path w="120000" h="120000" extrusionOk="0">
                <a:moveTo>
                  <a:pt x="0" y="0"/>
                </a:moveTo>
                <a:lnTo>
                  <a:pt x="119975" y="0"/>
                </a:lnTo>
              </a:path>
            </a:pathLst>
          </a:custGeom>
          <a:noFill/>
          <a:ln w="746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Shape 272"/>
          <p:cNvSpPr/>
          <p:nvPr/>
        </p:nvSpPr>
        <p:spPr>
          <a:xfrm>
            <a:off x="669036" y="3758184"/>
            <a:ext cx="2496820" cy="74930"/>
          </a:xfrm>
          <a:custGeom>
            <a:avLst/>
            <a:gdLst/>
            <a:ahLst/>
            <a:cxnLst/>
            <a:rect l="0" t="0" r="0" b="0"/>
            <a:pathLst>
              <a:path w="120000" h="120000" extrusionOk="0">
                <a:moveTo>
                  <a:pt x="0" y="119593"/>
                </a:moveTo>
                <a:lnTo>
                  <a:pt x="119975" y="119593"/>
                </a:lnTo>
                <a:lnTo>
                  <a:pt x="119975" y="0"/>
                </a:lnTo>
                <a:lnTo>
                  <a:pt x="0" y="0"/>
                </a:lnTo>
                <a:lnTo>
                  <a:pt x="0" y="119593"/>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Shape 273"/>
          <p:cNvSpPr/>
          <p:nvPr/>
        </p:nvSpPr>
        <p:spPr>
          <a:xfrm>
            <a:off x="1751076" y="3555491"/>
            <a:ext cx="332740" cy="187960"/>
          </a:xfrm>
          <a:custGeom>
            <a:avLst/>
            <a:gdLst/>
            <a:ahLst/>
            <a:cxnLst/>
            <a:rect l="0" t="0" r="0" b="0"/>
            <a:pathLst>
              <a:path w="120000" h="120000" extrusionOk="0">
                <a:moveTo>
                  <a:pt x="59908" y="0"/>
                </a:moveTo>
                <a:lnTo>
                  <a:pt x="0" y="119675"/>
                </a:lnTo>
                <a:lnTo>
                  <a:pt x="119816" y="119675"/>
                </a:lnTo>
                <a:lnTo>
                  <a:pt x="59908"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Shape 274"/>
          <p:cNvSpPr/>
          <p:nvPr/>
        </p:nvSpPr>
        <p:spPr>
          <a:xfrm>
            <a:off x="1751076" y="3555491"/>
            <a:ext cx="332740" cy="187960"/>
          </a:xfrm>
          <a:custGeom>
            <a:avLst/>
            <a:gdLst/>
            <a:ahLst/>
            <a:cxnLst/>
            <a:rect l="0" t="0" r="0" b="0"/>
            <a:pathLst>
              <a:path w="120000" h="120000" extrusionOk="0">
                <a:moveTo>
                  <a:pt x="0" y="119675"/>
                </a:moveTo>
                <a:lnTo>
                  <a:pt x="59908" y="0"/>
                </a:lnTo>
                <a:lnTo>
                  <a:pt x="119816" y="119675"/>
                </a:lnTo>
                <a:lnTo>
                  <a:pt x="0" y="119675"/>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Shape 275"/>
          <p:cNvSpPr/>
          <p:nvPr/>
        </p:nvSpPr>
        <p:spPr>
          <a:xfrm>
            <a:off x="8685276" y="3828288"/>
            <a:ext cx="2481580" cy="2537460"/>
          </a:xfrm>
          <a:custGeom>
            <a:avLst/>
            <a:gdLst/>
            <a:ahLst/>
            <a:cxnLst/>
            <a:rect l="0" t="0" r="0" b="0"/>
            <a:pathLst>
              <a:path w="120000" h="120000" extrusionOk="0">
                <a:moveTo>
                  <a:pt x="119975" y="0"/>
                </a:moveTo>
                <a:lnTo>
                  <a:pt x="0" y="0"/>
                </a:lnTo>
                <a:lnTo>
                  <a:pt x="0" y="112975"/>
                </a:lnTo>
                <a:lnTo>
                  <a:pt x="366" y="115195"/>
                </a:lnTo>
                <a:lnTo>
                  <a:pt x="1386" y="117123"/>
                </a:lnTo>
                <a:lnTo>
                  <a:pt x="2942" y="118644"/>
                </a:lnTo>
                <a:lnTo>
                  <a:pt x="4914" y="119641"/>
                </a:lnTo>
                <a:lnTo>
                  <a:pt x="7185" y="120000"/>
                </a:lnTo>
                <a:lnTo>
                  <a:pt x="112790" y="120000"/>
                </a:lnTo>
                <a:lnTo>
                  <a:pt x="115060" y="119641"/>
                </a:lnTo>
                <a:lnTo>
                  <a:pt x="117033" y="118644"/>
                </a:lnTo>
                <a:lnTo>
                  <a:pt x="118588" y="117123"/>
                </a:lnTo>
                <a:lnTo>
                  <a:pt x="119609" y="115195"/>
                </a:lnTo>
                <a:lnTo>
                  <a:pt x="119975" y="112975"/>
                </a:lnTo>
                <a:lnTo>
                  <a:pt x="119975" y="0"/>
                </a:lnTo>
                <a:close/>
              </a:path>
            </a:pathLst>
          </a:custGeom>
          <a:solidFill>
            <a:srgbClr val="F1F1F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Shape 276"/>
          <p:cNvSpPr/>
          <p:nvPr/>
        </p:nvSpPr>
        <p:spPr>
          <a:xfrm>
            <a:off x="8685276" y="3828288"/>
            <a:ext cx="2481580" cy="2537460"/>
          </a:xfrm>
          <a:custGeom>
            <a:avLst/>
            <a:gdLst/>
            <a:ahLst/>
            <a:cxnLst/>
            <a:rect l="0" t="0" r="0" b="0"/>
            <a:pathLst>
              <a:path w="120000" h="120000" extrusionOk="0">
                <a:moveTo>
                  <a:pt x="0" y="0"/>
                </a:moveTo>
                <a:lnTo>
                  <a:pt x="119975" y="0"/>
                </a:lnTo>
                <a:lnTo>
                  <a:pt x="119975" y="112975"/>
                </a:lnTo>
                <a:lnTo>
                  <a:pt x="119609" y="115195"/>
                </a:lnTo>
                <a:lnTo>
                  <a:pt x="118588" y="117123"/>
                </a:lnTo>
                <a:lnTo>
                  <a:pt x="117033" y="118644"/>
                </a:lnTo>
                <a:lnTo>
                  <a:pt x="115060" y="119641"/>
                </a:lnTo>
                <a:lnTo>
                  <a:pt x="112790" y="120000"/>
                </a:lnTo>
                <a:lnTo>
                  <a:pt x="7185" y="120000"/>
                </a:lnTo>
                <a:lnTo>
                  <a:pt x="4914" y="119641"/>
                </a:lnTo>
                <a:lnTo>
                  <a:pt x="2942" y="118644"/>
                </a:lnTo>
                <a:lnTo>
                  <a:pt x="1386" y="117123"/>
                </a:lnTo>
                <a:lnTo>
                  <a:pt x="366" y="115195"/>
                </a:lnTo>
                <a:lnTo>
                  <a:pt x="0" y="112975"/>
                </a:lnTo>
                <a:lnTo>
                  <a:pt x="0" y="0"/>
                </a:lnTo>
                <a:close/>
              </a:path>
            </a:pathLst>
          </a:custGeom>
          <a:noFill/>
          <a:ln w="12175"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Shape 277"/>
          <p:cNvSpPr txBox="1"/>
          <p:nvPr/>
        </p:nvSpPr>
        <p:spPr>
          <a:xfrm>
            <a:off x="8851772" y="3941190"/>
            <a:ext cx="2152650" cy="756920"/>
          </a:xfrm>
          <a:prstGeom prst="rect">
            <a:avLst/>
          </a:prstGeom>
          <a:noFill/>
          <a:ln>
            <a:noFill/>
          </a:ln>
        </p:spPr>
        <p:txBody>
          <a:bodyPr spcFirstLastPara="1" wrap="square" lIns="0" tIns="12050" rIns="0" bIns="0" anchor="t" anchorCtr="0">
            <a:noAutofit/>
          </a:bodyPr>
          <a:lstStyle/>
          <a:p>
            <a:pPr marL="12700" marR="508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3E3E3E"/>
                </a:solidFill>
                <a:latin typeface="Lucida Sans"/>
                <a:ea typeface="Lucida Sans"/>
                <a:cs typeface="Lucida Sans"/>
                <a:sym typeface="Lucida Sans"/>
              </a:rPr>
              <a:t>It works on iOS, .Net,  Android Development,  Ruby, and Java</a:t>
            </a:r>
            <a:endParaRPr sz="1600" b="0" i="0" u="none" strike="noStrike" cap="none">
              <a:solidFill>
                <a:schemeClr val="dk1"/>
              </a:solidFill>
              <a:latin typeface="Lucida Sans"/>
              <a:ea typeface="Lucida Sans"/>
              <a:cs typeface="Lucida Sans"/>
              <a:sym typeface="Lucida Sans"/>
            </a:endParaRPr>
          </a:p>
        </p:txBody>
      </p:sp>
      <p:sp>
        <p:nvSpPr>
          <p:cNvPr id="278" name="Shape 278"/>
          <p:cNvSpPr/>
          <p:nvPr/>
        </p:nvSpPr>
        <p:spPr>
          <a:xfrm>
            <a:off x="8682228" y="3790188"/>
            <a:ext cx="2481580" cy="0"/>
          </a:xfrm>
          <a:custGeom>
            <a:avLst/>
            <a:gdLst/>
            <a:ahLst/>
            <a:cxnLst/>
            <a:rect l="0" t="0" r="0" b="0"/>
            <a:pathLst>
              <a:path w="120000" h="120000" extrusionOk="0">
                <a:moveTo>
                  <a:pt x="0" y="0"/>
                </a:moveTo>
                <a:lnTo>
                  <a:pt x="119975" y="0"/>
                </a:lnTo>
              </a:path>
            </a:pathLst>
          </a:custGeom>
          <a:noFill/>
          <a:ln w="7620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Shape 279"/>
          <p:cNvSpPr/>
          <p:nvPr/>
        </p:nvSpPr>
        <p:spPr>
          <a:xfrm>
            <a:off x="8682228" y="3752088"/>
            <a:ext cx="2481580" cy="76200"/>
          </a:xfrm>
          <a:custGeom>
            <a:avLst/>
            <a:gdLst/>
            <a:ahLst/>
            <a:cxnLst/>
            <a:rect l="0" t="0" r="0" b="0"/>
            <a:pathLst>
              <a:path w="120000" h="120000" extrusionOk="0">
                <a:moveTo>
                  <a:pt x="0" y="120000"/>
                </a:moveTo>
                <a:lnTo>
                  <a:pt x="119975" y="120000"/>
                </a:lnTo>
                <a:lnTo>
                  <a:pt x="119975" y="0"/>
                </a:lnTo>
                <a:lnTo>
                  <a:pt x="0" y="0"/>
                </a:lnTo>
                <a:lnTo>
                  <a:pt x="0" y="120000"/>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Shape 280"/>
          <p:cNvSpPr/>
          <p:nvPr/>
        </p:nvSpPr>
        <p:spPr>
          <a:xfrm>
            <a:off x="9758171" y="3550920"/>
            <a:ext cx="330835" cy="186055"/>
          </a:xfrm>
          <a:custGeom>
            <a:avLst/>
            <a:gdLst/>
            <a:ahLst/>
            <a:cxnLst/>
            <a:rect l="0" t="0" r="0" b="0"/>
            <a:pathLst>
              <a:path w="120000" h="120000" extrusionOk="0">
                <a:moveTo>
                  <a:pt x="59976" y="0"/>
                </a:moveTo>
                <a:lnTo>
                  <a:pt x="0" y="119918"/>
                </a:lnTo>
                <a:lnTo>
                  <a:pt x="119953" y="119918"/>
                </a:lnTo>
                <a:lnTo>
                  <a:pt x="59976" y="0"/>
                </a:lnTo>
                <a:close/>
              </a:path>
            </a:pathLst>
          </a:custGeom>
          <a:solidFill>
            <a:srgbClr val="A4A4A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Shape 281"/>
          <p:cNvSpPr/>
          <p:nvPr/>
        </p:nvSpPr>
        <p:spPr>
          <a:xfrm>
            <a:off x="9758171" y="3550920"/>
            <a:ext cx="330835" cy="186055"/>
          </a:xfrm>
          <a:custGeom>
            <a:avLst/>
            <a:gdLst/>
            <a:ahLst/>
            <a:cxnLst/>
            <a:rect l="0" t="0" r="0" b="0"/>
            <a:pathLst>
              <a:path w="120000" h="120000" extrusionOk="0">
                <a:moveTo>
                  <a:pt x="0" y="119918"/>
                </a:moveTo>
                <a:lnTo>
                  <a:pt x="59976" y="0"/>
                </a:lnTo>
                <a:lnTo>
                  <a:pt x="119953" y="119918"/>
                </a:lnTo>
                <a:lnTo>
                  <a:pt x="0" y="119918"/>
                </a:lnTo>
                <a:close/>
              </a:path>
            </a:pathLst>
          </a:custGeom>
          <a:noFill/>
          <a:ln w="12175"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Shape 28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283" name="Shape 28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13</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pic>
        <p:nvPicPr>
          <p:cNvPr id="296" name="Shape 296" descr="Jenkins integration-What is Jenkins - Edureka"/>
          <p:cNvPicPr preferRelativeResize="0"/>
          <p:nvPr/>
        </p:nvPicPr>
        <p:blipFill rotWithShape="1">
          <a:blip r:embed="rId3">
            <a:alphaModFix/>
          </a:blip>
          <a:srcRect/>
          <a:stretch/>
        </p:blipFill>
        <p:spPr>
          <a:xfrm>
            <a:off x="2133600" y="762000"/>
            <a:ext cx="8001000" cy="5838827"/>
          </a:xfrm>
          <a:prstGeom prst="rect">
            <a:avLst/>
          </a:prstGeom>
          <a:noFill/>
          <a:ln>
            <a:noFill/>
          </a:ln>
        </p:spPr>
      </p:pic>
      <p:sp>
        <p:nvSpPr>
          <p:cNvPr id="297" name="Shape 297"/>
          <p:cNvSpPr/>
          <p:nvPr/>
        </p:nvSpPr>
        <p:spPr>
          <a:xfrm>
            <a:off x="381000" y="127701"/>
            <a:ext cx="11125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444444"/>
                </a:solidFill>
                <a:latin typeface="Verdana"/>
                <a:ea typeface="Verdana"/>
                <a:cs typeface="Verdana"/>
                <a:sym typeface="Verdana"/>
              </a:rPr>
              <a:t>The image below depicts that Jenkins is integrating various DevOps stages:</a:t>
            </a:r>
            <a:endParaRPr sz="1800" b="0" i="0" u="none" strike="noStrike" cap="none">
              <a:solidFill>
                <a:schemeClr val="dk1"/>
              </a:solidFill>
              <a:latin typeface="Calibri"/>
              <a:ea typeface="Calibri"/>
              <a:cs typeface="Calibri"/>
              <a:sym typeface="Calibri"/>
            </a:endParaRPr>
          </a:p>
        </p:txBody>
      </p:sp>
      <p:sp>
        <p:nvSpPr>
          <p:cNvPr id="298" name="Shape 298"/>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299" name="Shape 29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14</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Shape 304"/>
          <p:cNvSpPr/>
          <p:nvPr/>
        </p:nvSpPr>
        <p:spPr>
          <a:xfrm>
            <a:off x="457200" y="381000"/>
            <a:ext cx="11353800" cy="535531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Advantages of Jenkins include: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a:solidFill>
                <a:srgbClr val="444444"/>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a:solidFill>
                  <a:srgbClr val="333333"/>
                </a:solidFill>
                <a:latin typeface="Calibri"/>
                <a:ea typeface="Calibri"/>
                <a:cs typeface="Calibri"/>
                <a:sym typeface="Calibri"/>
              </a:rPr>
              <a:t>It is an open source tool with great community support.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a:solidFill>
                  <a:srgbClr val="333333"/>
                </a:solidFill>
                <a:latin typeface="Calibri"/>
                <a:ea typeface="Calibri"/>
                <a:cs typeface="Calibri"/>
                <a:sym typeface="Calibri"/>
              </a:rPr>
              <a:t>It is easy to install.</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a:solidFill>
                  <a:srgbClr val="333333"/>
                </a:solidFill>
                <a:latin typeface="Calibri"/>
                <a:ea typeface="Calibri"/>
                <a:cs typeface="Calibri"/>
                <a:sym typeface="Calibri"/>
              </a:rPr>
              <a:t>It has 1000+ plugins to ease your work. If a plugin does not exist, you can code it and share with the community.</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a:solidFill>
                  <a:srgbClr val="333333"/>
                </a:solidFill>
                <a:latin typeface="Calibri"/>
                <a:ea typeface="Calibri"/>
                <a:cs typeface="Calibri"/>
                <a:sym typeface="Calibri"/>
              </a:rPr>
              <a:t>It is free of cost.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a:solidFill>
                  <a:srgbClr val="333333"/>
                </a:solidFill>
                <a:latin typeface="Calibri"/>
                <a:ea typeface="Calibri"/>
                <a:cs typeface="Calibri"/>
                <a:sym typeface="Calibri"/>
              </a:rPr>
              <a:t>It is built with Java and hence, it is portable to all the major platforms.</a:t>
            </a: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chemeClr val="dk1"/>
              </a:buClr>
              <a:buSzPts val="1800"/>
              <a:buFont typeface="Arial"/>
              <a:buNone/>
            </a:pPr>
            <a:endParaRPr sz="1800" b="0" i="0" u="none" strike="noStrike" cap="none">
              <a:solidFill>
                <a:srgbClr val="33333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Jenkins Key Metrics: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Following are some facts about Jenkins that makes it better than other Continuous Integration tools: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Adoption:</a:t>
            </a:r>
            <a:r>
              <a:rPr lang="en-US" sz="1800" b="0" i="0" u="none" strike="noStrike" cap="none">
                <a:solidFill>
                  <a:schemeClr val="dk1"/>
                </a:solidFill>
                <a:latin typeface="Calibri"/>
                <a:ea typeface="Calibri"/>
                <a:cs typeface="Calibri"/>
                <a:sym typeface="Calibri"/>
              </a:rPr>
              <a:t> Jenkins is widespread, with more than 147,000 active installations and over 1 million users around the world.</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800" b="1" i="0" u="none" strike="noStrike" cap="none">
                <a:solidFill>
                  <a:schemeClr val="dk1"/>
                </a:solidFill>
                <a:latin typeface="Calibri"/>
                <a:ea typeface="Calibri"/>
                <a:cs typeface="Calibri"/>
                <a:sym typeface="Calibri"/>
              </a:rPr>
              <a:t>Plugins:</a:t>
            </a:r>
            <a:r>
              <a:rPr lang="en-US" sz="1800" b="0" i="0" u="none" strike="noStrike" cap="none">
                <a:solidFill>
                  <a:schemeClr val="dk1"/>
                </a:solidFill>
                <a:latin typeface="Calibri"/>
                <a:ea typeface="Calibri"/>
                <a:cs typeface="Calibri"/>
                <a:sym typeface="Calibri"/>
              </a:rPr>
              <a:t> Jenkins is interconnected with well over 1,000 plugins that allow it to integrate with most of the development, testing and deployment tools.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114300" algn="just" rtl="0">
              <a:lnSpc>
                <a:spcPct val="100000"/>
              </a:lnSpc>
              <a:spcBef>
                <a:spcPts val="0"/>
              </a:spcBef>
              <a:spcAft>
                <a:spcPts val="0"/>
              </a:spcAft>
              <a:buClr>
                <a:schemeClr val="dk1"/>
              </a:buClr>
              <a:buSzPts val="1800"/>
              <a:buFont typeface="Arial"/>
              <a:buNone/>
            </a:pPr>
            <a:endParaRPr sz="1800" b="0" i="0" u="none" strike="noStrike" cap="none">
              <a:solidFill>
                <a:srgbClr val="333333"/>
              </a:solidFill>
              <a:latin typeface="Calibri"/>
              <a:ea typeface="Calibri"/>
              <a:cs typeface="Calibri"/>
              <a:sym typeface="Calibri"/>
            </a:endParaRPr>
          </a:p>
        </p:txBody>
      </p:sp>
      <p:sp>
        <p:nvSpPr>
          <p:cNvPr id="305" name="Shape 305"/>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06" name="Shape 30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15</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Shape 311"/>
          <p:cNvSpPr/>
          <p:nvPr/>
        </p:nvSpPr>
        <p:spPr>
          <a:xfrm>
            <a:off x="304800" y="609600"/>
            <a:ext cx="11734800" cy="621708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dirty="0">
                <a:solidFill>
                  <a:srgbClr val="222222"/>
                </a:solidFill>
                <a:latin typeface="Calibri"/>
                <a:ea typeface="Calibri"/>
                <a:cs typeface="Calibri"/>
                <a:sym typeface="Calibri"/>
              </a:rPr>
              <a:t>Without - Continuous Integration With Jenkins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1A1A1A"/>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444444"/>
                </a:solidFill>
                <a:latin typeface="Calibri"/>
                <a:ea typeface="Calibri"/>
                <a:cs typeface="Calibri"/>
                <a:sym typeface="Calibri"/>
              </a:rPr>
              <a:t>Let us imagine a scenario where the complete source code of the application was built and then deployed on test server for testing. It sounds like a perfect way to develop a software, but, this process has many flaws. I will try to explain them one by one: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444444"/>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dirty="0">
                <a:solidFill>
                  <a:srgbClr val="333333"/>
                </a:solidFill>
                <a:latin typeface="Calibri"/>
                <a:ea typeface="Calibri"/>
                <a:cs typeface="Calibri"/>
                <a:sym typeface="Calibri"/>
              </a:rPr>
              <a:t>Developers have to wait till the complete software is developed for the test results.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dirty="0">
                <a:solidFill>
                  <a:srgbClr val="333333"/>
                </a:solidFill>
                <a:latin typeface="Calibri"/>
                <a:ea typeface="Calibri"/>
                <a:cs typeface="Calibri"/>
                <a:sym typeface="Calibri"/>
              </a:rPr>
              <a:t>There is a high possibility that the test results might show multiple bugs. It was tough for developers to locate those bugs because they have to check the entire source code of the application.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dirty="0">
                <a:solidFill>
                  <a:srgbClr val="333333"/>
                </a:solidFill>
                <a:latin typeface="Calibri"/>
                <a:ea typeface="Calibri"/>
                <a:cs typeface="Calibri"/>
                <a:sym typeface="Calibri"/>
              </a:rPr>
              <a:t>It slows the software delivery process.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dirty="0">
                <a:solidFill>
                  <a:srgbClr val="333333"/>
                </a:solidFill>
                <a:latin typeface="Calibri"/>
                <a:ea typeface="Calibri"/>
                <a:cs typeface="Calibri"/>
                <a:sym typeface="Calibri"/>
              </a:rPr>
              <a:t>Continuous feedback pertaining to things like coding or architectural issues, build failures, test status and file release uploads was missing due to which the quality of software can go down.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333333"/>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1800"/>
              <a:buFont typeface="Arial"/>
              <a:buChar char="•"/>
            </a:pPr>
            <a:r>
              <a:rPr lang="en-US" sz="1800" b="0" i="0" u="none" strike="noStrike" cap="none" dirty="0">
                <a:solidFill>
                  <a:srgbClr val="333333"/>
                </a:solidFill>
                <a:latin typeface="Calibri"/>
                <a:ea typeface="Calibri"/>
                <a:cs typeface="Calibri"/>
                <a:sym typeface="Calibri"/>
              </a:rPr>
              <a:t>The whole process was manual which increases the risk of frequent failure.</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444444"/>
                </a:solidFill>
                <a:latin typeface="Calibri"/>
                <a:ea typeface="Calibri"/>
                <a:cs typeface="Calibri"/>
                <a:sym typeface="Calibri"/>
              </a:rPr>
              <a:t>It is evident from the above stated problems that not only the software delivery process became slow but the quality of software also went down. This leads to customer dissatisfaction. So to overcome such a chaos there was a dire need for a system to exist where developers can continuously trigger a build and test for every change made in the source code. This is what CI is all about. Jenkins is the most mature CI tool available so let us see how Continuous Integration with Jenkins overcame the above shortcomings.</a:t>
            </a:r>
            <a:endParaRPr sz="1800" b="0" i="0" u="none" strike="noStrike" cap="none" dirty="0">
              <a:solidFill>
                <a:srgbClr val="444444"/>
              </a:solidFill>
              <a:latin typeface="Calibri"/>
              <a:ea typeface="Calibri"/>
              <a:cs typeface="Calibri"/>
              <a:sym typeface="Calibri"/>
            </a:endParaRPr>
          </a:p>
        </p:txBody>
      </p:sp>
      <p:sp>
        <p:nvSpPr>
          <p:cNvPr id="312" name="Shape 31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13" name="Shape 31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16</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9" name="Shape 319"/>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20" name="Shape 32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17</a:t>
            </a:fld>
            <a:endParaRPr sz="1800" b="0" i="0" u="none" strike="noStrike" cap="none">
              <a:solidFill>
                <a:srgbClr val="888888"/>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434EF6D-2920-4411-A90C-4EB63CBADA2D}"/>
              </a:ext>
            </a:extLst>
          </p:cNvPr>
          <p:cNvPicPr>
            <a:picLocks noChangeAspect="1"/>
          </p:cNvPicPr>
          <p:nvPr/>
        </p:nvPicPr>
        <p:blipFill>
          <a:blip r:embed="rId3"/>
          <a:stretch>
            <a:fillRect/>
          </a:stretch>
        </p:blipFill>
        <p:spPr>
          <a:xfrm>
            <a:off x="509587" y="361950"/>
            <a:ext cx="11172825" cy="6134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24"/>
        <p:cNvGrpSpPr/>
        <p:nvPr/>
      </p:nvGrpSpPr>
      <p:grpSpPr>
        <a:xfrm>
          <a:off x="0" y="0"/>
          <a:ext cx="0" cy="0"/>
          <a:chOff x="0" y="0"/>
          <a:chExt cx="0" cy="0"/>
        </a:xfrm>
      </p:grpSpPr>
      <p:sp>
        <p:nvSpPr>
          <p:cNvPr id="325" name="Shape 325"/>
          <p:cNvSpPr/>
          <p:nvPr/>
        </p:nvSpPr>
        <p:spPr>
          <a:xfrm>
            <a:off x="304800" y="612845"/>
            <a:ext cx="11658600" cy="34778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1" i="0" u="none" strike="noStrike" cap="none">
                <a:solidFill>
                  <a:srgbClr val="444444"/>
                </a:solidFill>
                <a:latin typeface="Calibri"/>
                <a:ea typeface="Calibri"/>
                <a:cs typeface="Calibri"/>
                <a:sym typeface="Calibri"/>
              </a:rPr>
              <a:t>The above diagram is depicting the following functions: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1" i="0" u="none" strike="noStrike" cap="none">
              <a:solidFill>
                <a:srgbClr val="444444"/>
              </a:solidFill>
              <a:latin typeface="Calibri"/>
              <a:ea typeface="Calibri"/>
              <a:cs typeface="Calibri"/>
              <a:sym typeface="Calibri"/>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First, a developer commits the code to the source code repository. Meanwhile, the Jenkins server checks the repository at regular intervals for changes.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Soon after a commit occurs, the Jenkins server detects the changes that have occurred in the source code repository. Jenkins will pull those changes and will start preparing a new build.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If the build fails, then the concerned team will be notified.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If built is successful, then Jenkins deploys the built in the test server.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After testing, Jenkins generates a feedback and then notifies the developers about the build and test results.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000"/>
              <a:buFont typeface="Arial"/>
              <a:buChar char="•"/>
            </a:pPr>
            <a:r>
              <a:rPr lang="en-US" sz="2000" b="0" i="0" u="none" strike="noStrike" cap="none">
                <a:solidFill>
                  <a:srgbClr val="333333"/>
                </a:solidFill>
                <a:latin typeface="Calibri"/>
                <a:ea typeface="Calibri"/>
                <a:cs typeface="Calibri"/>
                <a:sym typeface="Calibri"/>
              </a:rPr>
              <a:t>It will continue to check the  source code repository for changes made in the source code and the whole process keeps on repeating.</a:t>
            </a:r>
            <a:endParaRPr sz="2000" b="0" i="0" u="none" strike="noStrike" cap="none">
              <a:solidFill>
                <a:srgbClr val="333333"/>
              </a:solidFill>
              <a:latin typeface="Calibri"/>
              <a:ea typeface="Calibri"/>
              <a:cs typeface="Calibri"/>
              <a:sym typeface="Calibri"/>
            </a:endParaRPr>
          </a:p>
        </p:txBody>
      </p:sp>
      <p:sp>
        <p:nvSpPr>
          <p:cNvPr id="326" name="Shape 326"/>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27" name="Shape 32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18</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graphicFrame>
        <p:nvGraphicFramePr>
          <p:cNvPr id="332" name="Shape 332"/>
          <p:cNvGraphicFramePr/>
          <p:nvPr/>
        </p:nvGraphicFramePr>
        <p:xfrm>
          <a:off x="762000" y="533400"/>
          <a:ext cx="10439400" cy="3928550"/>
        </p:xfrm>
        <a:graphic>
          <a:graphicData uri="http://schemas.openxmlformats.org/drawingml/2006/table">
            <a:tbl>
              <a:tblPr firstRow="1" bandRow="1">
                <a:noFill/>
                <a:tableStyleId>{5F3ACE3E-1399-45EC-ABFA-1C553A1275B9}</a:tableStyleId>
              </a:tblPr>
              <a:tblGrid>
                <a:gridCol w="5219700">
                  <a:extLst>
                    <a:ext uri="{9D8B030D-6E8A-4147-A177-3AD203B41FA5}">
                      <a16:colId xmlns:a16="http://schemas.microsoft.com/office/drawing/2014/main" val="20000"/>
                    </a:ext>
                  </a:extLst>
                </a:gridCol>
                <a:gridCol w="52197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Before Jenkins</a:t>
                      </a:r>
                      <a:endParaRPr sz="2000"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After Jenkins</a:t>
                      </a:r>
                      <a:endParaRPr sz="20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162730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The entire source code was built and then tested. Locating and fixing bugs in the event of build and test failure was difficult and time consuming, which in turn slows the software delivery process.</a:t>
                      </a:r>
                      <a:endParaRPr sz="20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Every commit made in the source code is built and tested. So, instead of checking the entire source code developers only need to focus on a particular commit. This leads to frequent new software releases.</a:t>
                      </a:r>
                      <a:endParaRPr sz="20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just"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Developers have to wait for test results</a:t>
                      </a:r>
                      <a:endParaRPr sz="1400" u="none" strike="noStrike" cap="none"/>
                    </a:p>
                  </a:txBody>
                  <a:tcPr marL="95250" marR="95250" marT="95250" marB="95250" anchor="ctr"/>
                </a:tc>
                <a:tc>
                  <a:txBody>
                    <a:bodyPr/>
                    <a:lstStyle/>
                    <a:p>
                      <a:pPr marL="0" marR="0" lvl="0" indent="0" algn="just"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Developers know the test result of every commit made in the source code on the run.</a:t>
                      </a:r>
                      <a:endParaRPr sz="1400" u="none" strike="noStrike" cap="none"/>
                    </a:p>
                  </a:txBody>
                  <a:tcPr marL="95250" marR="95250" marT="95250" marB="95250" anchor="ctr"/>
                </a:tc>
                <a:extLst>
                  <a:ext uri="{0D108BD9-81ED-4DB2-BD59-A6C34878D82A}">
                    <a16:rowId xmlns:a16="http://schemas.microsoft.com/office/drawing/2014/main" val="10002"/>
                  </a:ext>
                </a:extLst>
              </a:tr>
              <a:tr h="370850">
                <a:tc>
                  <a:txBody>
                    <a:bodyPr/>
                    <a:lstStyle/>
                    <a:p>
                      <a:pPr marL="0" marR="0" lvl="0" indent="0" algn="just"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The whole process is manual</a:t>
                      </a:r>
                      <a:endParaRPr sz="1400" u="none" strike="noStrike" cap="none"/>
                    </a:p>
                  </a:txBody>
                  <a:tcPr marL="95250" marR="95250" marT="95250" marB="95250" anchor="ctr"/>
                </a:tc>
                <a:tc>
                  <a:txBody>
                    <a:bodyPr/>
                    <a:lstStyle/>
                    <a:p>
                      <a:pPr marL="0" marR="0" lvl="0" indent="0" algn="just" rtl="0">
                        <a:lnSpc>
                          <a:spcPct val="100000"/>
                        </a:lnSpc>
                        <a:spcBef>
                          <a:spcPts val="0"/>
                        </a:spcBef>
                        <a:spcAft>
                          <a:spcPts val="0"/>
                        </a:spcAft>
                        <a:buClr>
                          <a:srgbClr val="000000"/>
                        </a:buClr>
                        <a:buSzPts val="2000"/>
                        <a:buFont typeface="Arial"/>
                        <a:buNone/>
                      </a:pPr>
                      <a:r>
                        <a:rPr lang="en-US" sz="2000" u="none" strike="noStrike" cap="none">
                          <a:latin typeface="Calibri"/>
                          <a:ea typeface="Calibri"/>
                          <a:cs typeface="Calibri"/>
                          <a:sym typeface="Calibri"/>
                        </a:rPr>
                        <a:t>You only need to commit changes to the source code and Jenkins will automate the rest of the process for you.</a:t>
                      </a:r>
                      <a:endParaRPr sz="1400" u="none" strike="noStrike" cap="none"/>
                    </a:p>
                  </a:txBody>
                  <a:tcPr marL="95250" marR="95250" marT="95250" marB="95250" anchor="ctr"/>
                </a:tc>
                <a:extLst>
                  <a:ext uri="{0D108BD9-81ED-4DB2-BD59-A6C34878D82A}">
                    <a16:rowId xmlns:a16="http://schemas.microsoft.com/office/drawing/2014/main" val="10003"/>
                  </a:ext>
                </a:extLst>
              </a:tr>
            </a:tbl>
          </a:graphicData>
        </a:graphic>
      </p:graphicFrame>
      <p:sp>
        <p:nvSpPr>
          <p:cNvPr id="333" name="Shape 33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34" name="Shape 33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19</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38421" y="125095"/>
            <a:ext cx="4767040"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What's in It for Me</a:t>
            </a:r>
            <a:endParaRPr sz="3200" b="1" i="0" u="none" strike="noStrike" cap="none">
              <a:solidFill>
                <a:schemeClr val="dk1"/>
              </a:solidFill>
              <a:latin typeface="Arial Black"/>
              <a:ea typeface="Arial Black"/>
              <a:cs typeface="Arial Black"/>
              <a:sym typeface="Arial Black"/>
            </a:endParaRPr>
          </a:p>
        </p:txBody>
      </p:sp>
      <p:sp>
        <p:nvSpPr>
          <p:cNvPr id="74" name="Shape 74"/>
          <p:cNvSpPr/>
          <p:nvPr/>
        </p:nvSpPr>
        <p:spPr>
          <a:xfrm>
            <a:off x="4608576" y="797051"/>
            <a:ext cx="3034283" cy="800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Shape 75"/>
          <p:cNvSpPr/>
          <p:nvPr/>
        </p:nvSpPr>
        <p:spPr>
          <a:xfrm>
            <a:off x="6095238" y="2058161"/>
            <a:ext cx="0" cy="486409"/>
          </a:xfrm>
          <a:custGeom>
            <a:avLst/>
            <a:gdLst/>
            <a:ahLst/>
            <a:cxnLst/>
            <a:rect l="0" t="0" r="0" b="0"/>
            <a:pathLst>
              <a:path w="120000" h="120000" extrusionOk="0">
                <a:moveTo>
                  <a:pt x="0" y="0"/>
                </a:moveTo>
                <a:lnTo>
                  <a:pt x="0" y="119905"/>
                </a:lnTo>
              </a:path>
            </a:pathLst>
          </a:custGeom>
          <a:noFill/>
          <a:ln w="19800" cap="flat" cmpd="sng">
            <a:solidFill>
              <a:srgbClr val="FF8915"/>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Shape 76"/>
          <p:cNvSpPr/>
          <p:nvPr/>
        </p:nvSpPr>
        <p:spPr>
          <a:xfrm>
            <a:off x="6095238" y="1591817"/>
            <a:ext cx="0" cy="486409"/>
          </a:xfrm>
          <a:custGeom>
            <a:avLst/>
            <a:gdLst/>
            <a:ahLst/>
            <a:cxnLst/>
            <a:rect l="0" t="0" r="0" b="0"/>
            <a:pathLst>
              <a:path w="120000" h="120000" extrusionOk="0">
                <a:moveTo>
                  <a:pt x="0" y="0"/>
                </a:moveTo>
                <a:lnTo>
                  <a:pt x="0" y="119906"/>
                </a:lnTo>
              </a:path>
            </a:pathLst>
          </a:custGeom>
          <a:noFill/>
          <a:ln w="19800" cap="flat" cmpd="sng">
            <a:solidFill>
              <a:srgbClr val="FF8915"/>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Shape 77"/>
          <p:cNvSpPr/>
          <p:nvPr/>
        </p:nvSpPr>
        <p:spPr>
          <a:xfrm>
            <a:off x="6025896" y="1976627"/>
            <a:ext cx="137159" cy="13716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Shape 78"/>
          <p:cNvSpPr/>
          <p:nvPr/>
        </p:nvSpPr>
        <p:spPr>
          <a:xfrm>
            <a:off x="6095238" y="2468117"/>
            <a:ext cx="0" cy="486409"/>
          </a:xfrm>
          <a:custGeom>
            <a:avLst/>
            <a:gdLst/>
            <a:ahLst/>
            <a:cxnLst/>
            <a:rect l="0" t="0" r="0" b="0"/>
            <a:pathLst>
              <a:path w="120000" h="120000" extrusionOk="0">
                <a:moveTo>
                  <a:pt x="0" y="0"/>
                </a:moveTo>
                <a:lnTo>
                  <a:pt x="0" y="119906"/>
                </a:lnTo>
              </a:path>
            </a:pathLst>
          </a:custGeom>
          <a:noFill/>
          <a:ln w="19800" cap="flat" cmpd="sng">
            <a:solidFill>
              <a:srgbClr val="FF8915"/>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Shape 79"/>
          <p:cNvSpPr/>
          <p:nvPr/>
        </p:nvSpPr>
        <p:spPr>
          <a:xfrm>
            <a:off x="6850380" y="1778507"/>
            <a:ext cx="4297680" cy="512445"/>
          </a:xfrm>
          <a:custGeom>
            <a:avLst/>
            <a:gdLst/>
            <a:ahLst/>
            <a:cxnLst/>
            <a:rect l="0" t="0" r="0" b="0"/>
            <a:pathLst>
              <a:path w="120000" h="120000" extrusionOk="0">
                <a:moveTo>
                  <a:pt x="0" y="19984"/>
                </a:moveTo>
                <a:lnTo>
                  <a:pt x="187" y="12207"/>
                </a:lnTo>
                <a:lnTo>
                  <a:pt x="698" y="5855"/>
                </a:lnTo>
                <a:lnTo>
                  <a:pt x="1455" y="1571"/>
                </a:lnTo>
                <a:lnTo>
                  <a:pt x="2382" y="0"/>
                </a:lnTo>
                <a:lnTo>
                  <a:pt x="117617" y="0"/>
                </a:lnTo>
                <a:lnTo>
                  <a:pt x="118544" y="1571"/>
                </a:lnTo>
                <a:lnTo>
                  <a:pt x="119301" y="5855"/>
                </a:lnTo>
                <a:lnTo>
                  <a:pt x="119812" y="12207"/>
                </a:lnTo>
                <a:lnTo>
                  <a:pt x="119999" y="19984"/>
                </a:lnTo>
                <a:lnTo>
                  <a:pt x="119999" y="99925"/>
                </a:lnTo>
                <a:lnTo>
                  <a:pt x="119812" y="107703"/>
                </a:lnTo>
                <a:lnTo>
                  <a:pt x="119301" y="114055"/>
                </a:lnTo>
                <a:lnTo>
                  <a:pt x="118544" y="118339"/>
                </a:lnTo>
                <a:lnTo>
                  <a:pt x="117617" y="119910"/>
                </a:lnTo>
                <a:lnTo>
                  <a:pt x="2382" y="119910"/>
                </a:lnTo>
                <a:lnTo>
                  <a:pt x="1455" y="118339"/>
                </a:lnTo>
                <a:lnTo>
                  <a:pt x="698" y="114055"/>
                </a:lnTo>
                <a:lnTo>
                  <a:pt x="187" y="107703"/>
                </a:lnTo>
                <a:lnTo>
                  <a:pt x="0" y="99925"/>
                </a:lnTo>
                <a:lnTo>
                  <a:pt x="0" y="19984"/>
                </a:lnTo>
                <a:close/>
              </a:path>
            </a:pathLst>
          </a:custGeom>
          <a:noFill/>
          <a:ln w="12175" cap="flat" cmpd="sng">
            <a:solidFill>
              <a:srgbClr val="FFB86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 name="Shape 80"/>
          <p:cNvSpPr txBox="1"/>
          <p:nvPr/>
        </p:nvSpPr>
        <p:spPr>
          <a:xfrm>
            <a:off x="6954393" y="1884679"/>
            <a:ext cx="3055620" cy="278130"/>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650"/>
              <a:buFont typeface="Arial"/>
              <a:buNone/>
            </a:pPr>
            <a:r>
              <a:rPr lang="en-US" sz="1650" b="0" i="0" u="none" strike="noStrike" cap="none">
                <a:solidFill>
                  <a:srgbClr val="404040"/>
                </a:solidFill>
                <a:latin typeface="Lucida Sans"/>
                <a:ea typeface="Lucida Sans"/>
                <a:cs typeface="Lucida Sans"/>
                <a:sym typeface="Lucida Sans"/>
              </a:rPr>
              <a:t>What is Continuous Integration</a:t>
            </a:r>
            <a:endParaRPr sz="1650" b="0" i="0" u="none" strike="noStrike" cap="none">
              <a:solidFill>
                <a:schemeClr val="dk1"/>
              </a:solidFill>
              <a:latin typeface="Lucida Sans"/>
              <a:ea typeface="Lucida Sans"/>
              <a:cs typeface="Lucida Sans"/>
              <a:sym typeface="Lucida Sans"/>
            </a:endParaRPr>
          </a:p>
        </p:txBody>
      </p:sp>
      <p:sp>
        <p:nvSpPr>
          <p:cNvPr id="81" name="Shape 81"/>
          <p:cNvSpPr/>
          <p:nvPr/>
        </p:nvSpPr>
        <p:spPr>
          <a:xfrm>
            <a:off x="6844283" y="2753867"/>
            <a:ext cx="4297680" cy="512445"/>
          </a:xfrm>
          <a:custGeom>
            <a:avLst/>
            <a:gdLst/>
            <a:ahLst/>
            <a:cxnLst/>
            <a:rect l="0" t="0" r="0" b="0"/>
            <a:pathLst>
              <a:path w="120000" h="120000" extrusionOk="0">
                <a:moveTo>
                  <a:pt x="0" y="24059"/>
                </a:moveTo>
                <a:lnTo>
                  <a:pt x="225" y="14691"/>
                </a:lnTo>
                <a:lnTo>
                  <a:pt x="839" y="7044"/>
                </a:lnTo>
                <a:lnTo>
                  <a:pt x="1751" y="1889"/>
                </a:lnTo>
                <a:lnTo>
                  <a:pt x="2868" y="0"/>
                </a:lnTo>
                <a:lnTo>
                  <a:pt x="117131" y="0"/>
                </a:lnTo>
                <a:lnTo>
                  <a:pt x="118248" y="1889"/>
                </a:lnTo>
                <a:lnTo>
                  <a:pt x="119159" y="7044"/>
                </a:lnTo>
                <a:lnTo>
                  <a:pt x="119774" y="14691"/>
                </a:lnTo>
                <a:lnTo>
                  <a:pt x="119999" y="24059"/>
                </a:lnTo>
                <a:lnTo>
                  <a:pt x="119999" y="95851"/>
                </a:lnTo>
                <a:lnTo>
                  <a:pt x="119774" y="105218"/>
                </a:lnTo>
                <a:lnTo>
                  <a:pt x="119159" y="112865"/>
                </a:lnTo>
                <a:lnTo>
                  <a:pt x="118248" y="118020"/>
                </a:lnTo>
                <a:lnTo>
                  <a:pt x="117131" y="119910"/>
                </a:lnTo>
                <a:lnTo>
                  <a:pt x="2868" y="119910"/>
                </a:lnTo>
                <a:lnTo>
                  <a:pt x="1751" y="118020"/>
                </a:lnTo>
                <a:lnTo>
                  <a:pt x="839" y="112865"/>
                </a:lnTo>
                <a:lnTo>
                  <a:pt x="225" y="105218"/>
                </a:lnTo>
                <a:lnTo>
                  <a:pt x="0" y="95851"/>
                </a:lnTo>
                <a:lnTo>
                  <a:pt x="0" y="24059"/>
                </a:lnTo>
                <a:close/>
              </a:path>
            </a:pathLst>
          </a:custGeom>
          <a:noFill/>
          <a:ln w="12175" cap="flat" cmpd="sng">
            <a:solidFill>
              <a:srgbClr val="ACB8C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Shape 82"/>
          <p:cNvSpPr txBox="1"/>
          <p:nvPr/>
        </p:nvSpPr>
        <p:spPr>
          <a:xfrm>
            <a:off x="7258562" y="2798228"/>
            <a:ext cx="4095238" cy="267381"/>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650"/>
              <a:buFont typeface="Arial"/>
              <a:buNone/>
            </a:pPr>
            <a:r>
              <a:rPr lang="en-US" sz="1650" b="0" i="0" u="none" strike="noStrike" cap="none">
                <a:solidFill>
                  <a:srgbClr val="404040"/>
                </a:solidFill>
                <a:latin typeface="Lucida Sans"/>
                <a:ea typeface="Lucida Sans"/>
                <a:cs typeface="Lucida Sans"/>
                <a:sym typeface="Lucida Sans"/>
              </a:rPr>
              <a:t>Why we need Continuous Integration</a:t>
            </a:r>
            <a:endParaRPr sz="1650" b="0" i="0" u="none" strike="noStrike" cap="none">
              <a:solidFill>
                <a:schemeClr val="dk1"/>
              </a:solidFill>
              <a:latin typeface="Lucida Sans"/>
              <a:ea typeface="Lucida Sans"/>
              <a:cs typeface="Lucida Sans"/>
              <a:sym typeface="Lucida Sans"/>
            </a:endParaRPr>
          </a:p>
        </p:txBody>
      </p:sp>
      <p:sp>
        <p:nvSpPr>
          <p:cNvPr id="83" name="Shape 83"/>
          <p:cNvSpPr/>
          <p:nvPr/>
        </p:nvSpPr>
        <p:spPr>
          <a:xfrm>
            <a:off x="6159246" y="2058161"/>
            <a:ext cx="685800" cy="0"/>
          </a:xfrm>
          <a:custGeom>
            <a:avLst/>
            <a:gdLst/>
            <a:ahLst/>
            <a:cxnLst/>
            <a:rect l="0" t="0" r="0" b="0"/>
            <a:pathLst>
              <a:path w="120000" h="120000" extrusionOk="0">
                <a:moveTo>
                  <a:pt x="0" y="0"/>
                </a:moveTo>
                <a:lnTo>
                  <a:pt x="119999" y="0"/>
                </a:lnTo>
              </a:path>
            </a:pathLst>
          </a:custGeom>
          <a:noFill/>
          <a:ln w="19800" cap="flat" cmpd="sng">
            <a:solidFill>
              <a:srgbClr val="FFB86F"/>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Shape 84"/>
          <p:cNvSpPr/>
          <p:nvPr/>
        </p:nvSpPr>
        <p:spPr>
          <a:xfrm>
            <a:off x="6159246" y="3010661"/>
            <a:ext cx="685800" cy="0"/>
          </a:xfrm>
          <a:custGeom>
            <a:avLst/>
            <a:gdLst/>
            <a:ahLst/>
            <a:cxnLst/>
            <a:rect l="0" t="0" r="0" b="0"/>
            <a:pathLst>
              <a:path w="120000" h="120000" extrusionOk="0">
                <a:moveTo>
                  <a:pt x="0" y="0"/>
                </a:moveTo>
                <a:lnTo>
                  <a:pt x="119999" y="0"/>
                </a:lnTo>
              </a:path>
            </a:pathLst>
          </a:custGeom>
          <a:noFill/>
          <a:ln w="19800" cap="flat" cmpd="sng">
            <a:solidFill>
              <a:srgbClr val="ACB8C9"/>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Shape 85"/>
          <p:cNvSpPr/>
          <p:nvPr/>
        </p:nvSpPr>
        <p:spPr>
          <a:xfrm>
            <a:off x="5336285" y="2469642"/>
            <a:ext cx="685800" cy="0"/>
          </a:xfrm>
          <a:custGeom>
            <a:avLst/>
            <a:gdLst/>
            <a:ahLst/>
            <a:cxnLst/>
            <a:rect l="0" t="0" r="0" b="0"/>
            <a:pathLst>
              <a:path w="120000" h="120000" extrusionOk="0">
                <a:moveTo>
                  <a:pt x="0" y="0"/>
                </a:moveTo>
                <a:lnTo>
                  <a:pt x="119999" y="0"/>
                </a:lnTo>
              </a:path>
            </a:pathLst>
          </a:custGeom>
          <a:noFill/>
          <a:ln w="19800" cap="flat" cmpd="sng">
            <a:solidFill>
              <a:srgbClr val="7DAFDE"/>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Shape 86"/>
          <p:cNvSpPr/>
          <p:nvPr/>
        </p:nvSpPr>
        <p:spPr>
          <a:xfrm>
            <a:off x="6095238" y="3016757"/>
            <a:ext cx="0" cy="486409"/>
          </a:xfrm>
          <a:custGeom>
            <a:avLst/>
            <a:gdLst/>
            <a:ahLst/>
            <a:cxnLst/>
            <a:rect l="0" t="0" r="0" b="0"/>
            <a:pathLst>
              <a:path w="120000" h="120000" extrusionOk="0">
                <a:moveTo>
                  <a:pt x="0" y="0"/>
                </a:moveTo>
                <a:lnTo>
                  <a:pt x="0" y="119905"/>
                </a:lnTo>
              </a:path>
            </a:pathLst>
          </a:custGeom>
          <a:noFill/>
          <a:ln w="19800" cap="flat" cmpd="sng">
            <a:solidFill>
              <a:srgbClr val="FF8915"/>
            </a:solidFill>
            <a:prstDash val="dash"/>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Shape 87"/>
          <p:cNvSpPr/>
          <p:nvPr/>
        </p:nvSpPr>
        <p:spPr>
          <a:xfrm>
            <a:off x="1019555" y="2235707"/>
            <a:ext cx="4297680" cy="513715"/>
          </a:xfrm>
          <a:custGeom>
            <a:avLst/>
            <a:gdLst/>
            <a:ahLst/>
            <a:cxnLst/>
            <a:rect l="0" t="0" r="0" b="0"/>
            <a:pathLst>
              <a:path w="120000" h="120000" extrusionOk="0">
                <a:moveTo>
                  <a:pt x="0" y="19994"/>
                </a:moveTo>
                <a:lnTo>
                  <a:pt x="187" y="12215"/>
                </a:lnTo>
                <a:lnTo>
                  <a:pt x="700" y="5858"/>
                </a:lnTo>
                <a:lnTo>
                  <a:pt x="1459" y="1572"/>
                </a:lnTo>
                <a:lnTo>
                  <a:pt x="2390" y="0"/>
                </a:lnTo>
                <a:lnTo>
                  <a:pt x="117609" y="0"/>
                </a:lnTo>
                <a:lnTo>
                  <a:pt x="118539" y="1572"/>
                </a:lnTo>
                <a:lnTo>
                  <a:pt x="119299" y="5858"/>
                </a:lnTo>
                <a:lnTo>
                  <a:pt x="119812" y="12215"/>
                </a:lnTo>
                <a:lnTo>
                  <a:pt x="119999" y="19994"/>
                </a:lnTo>
                <a:lnTo>
                  <a:pt x="119999" y="99975"/>
                </a:lnTo>
                <a:lnTo>
                  <a:pt x="119812" y="107755"/>
                </a:lnTo>
                <a:lnTo>
                  <a:pt x="119299" y="114111"/>
                </a:lnTo>
                <a:lnTo>
                  <a:pt x="118539" y="118398"/>
                </a:lnTo>
                <a:lnTo>
                  <a:pt x="117609" y="119970"/>
                </a:lnTo>
                <a:lnTo>
                  <a:pt x="2390" y="119970"/>
                </a:lnTo>
                <a:lnTo>
                  <a:pt x="1459" y="118398"/>
                </a:lnTo>
                <a:lnTo>
                  <a:pt x="700" y="114111"/>
                </a:lnTo>
                <a:lnTo>
                  <a:pt x="187" y="107755"/>
                </a:lnTo>
                <a:lnTo>
                  <a:pt x="0" y="99975"/>
                </a:lnTo>
                <a:lnTo>
                  <a:pt x="0" y="19994"/>
                </a:lnTo>
                <a:close/>
              </a:path>
            </a:pathLst>
          </a:custGeom>
          <a:noFill/>
          <a:ln w="12175" cap="flat" cmpd="sng">
            <a:solidFill>
              <a:srgbClr val="7DAFD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Shape 88"/>
          <p:cNvSpPr/>
          <p:nvPr/>
        </p:nvSpPr>
        <p:spPr>
          <a:xfrm>
            <a:off x="6025896" y="2407920"/>
            <a:ext cx="137159" cy="13715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Shape 89"/>
          <p:cNvSpPr/>
          <p:nvPr/>
        </p:nvSpPr>
        <p:spPr>
          <a:xfrm>
            <a:off x="6019800" y="2936748"/>
            <a:ext cx="149351" cy="14935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Shape 90"/>
          <p:cNvSpPr/>
          <p:nvPr/>
        </p:nvSpPr>
        <p:spPr>
          <a:xfrm>
            <a:off x="6019800" y="3415284"/>
            <a:ext cx="149351" cy="14935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Shape 91"/>
          <p:cNvSpPr/>
          <p:nvPr/>
        </p:nvSpPr>
        <p:spPr>
          <a:xfrm>
            <a:off x="2174748" y="533400"/>
            <a:ext cx="7636764" cy="31851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Shape 92"/>
          <p:cNvSpPr txBox="1"/>
          <p:nvPr/>
        </p:nvSpPr>
        <p:spPr>
          <a:xfrm>
            <a:off x="1058982" y="2342769"/>
            <a:ext cx="4973320" cy="1394460"/>
          </a:xfrm>
          <a:prstGeom prst="rect">
            <a:avLst/>
          </a:prstGeom>
          <a:noFill/>
          <a:ln>
            <a:noFill/>
          </a:ln>
        </p:spPr>
        <p:txBody>
          <a:bodyPr spcFirstLastPara="1" wrap="square" lIns="0" tIns="13325" rIns="0" bIns="0" anchor="t" anchorCtr="0">
            <a:noAutofit/>
          </a:bodyPr>
          <a:lstStyle/>
          <a:p>
            <a:pPr marL="76200" marR="0" lvl="0" indent="0" algn="l" rtl="0">
              <a:lnSpc>
                <a:spcPct val="100000"/>
              </a:lnSpc>
              <a:spcBef>
                <a:spcPts val="0"/>
              </a:spcBef>
              <a:spcAft>
                <a:spcPts val="0"/>
              </a:spcAft>
              <a:buClr>
                <a:srgbClr val="000000"/>
              </a:buClr>
              <a:buSzPts val="1650"/>
              <a:buFont typeface="Arial"/>
              <a:buNone/>
            </a:pPr>
            <a:r>
              <a:rPr lang="en-US" sz="1650" b="0" i="0" u="none" strike="noStrike" cap="none">
                <a:solidFill>
                  <a:srgbClr val="404040"/>
                </a:solidFill>
                <a:latin typeface="Lucida Sans"/>
                <a:ea typeface="Lucida Sans"/>
                <a:cs typeface="Lucida Sans"/>
                <a:sym typeface="Lucida Sans"/>
              </a:rPr>
              <a:t>Understanding Jenkins as CI Tool</a:t>
            </a:r>
            <a:endParaRPr sz="1650" b="0" i="0" u="none" strike="noStrike" cap="none">
              <a:solidFill>
                <a:schemeClr val="dk1"/>
              </a:solidFill>
              <a:latin typeface="Lucida Sans"/>
              <a:ea typeface="Lucida Sans"/>
              <a:cs typeface="Lucida Sans"/>
              <a:sym typeface="Lucida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51435" marR="0" lvl="0" indent="0" algn="l" rtl="0">
              <a:lnSpc>
                <a:spcPct val="100000"/>
              </a:lnSpc>
              <a:spcBef>
                <a:spcPts val="0"/>
              </a:spcBef>
              <a:spcAft>
                <a:spcPts val="0"/>
              </a:spcAft>
              <a:buClr>
                <a:srgbClr val="000000"/>
              </a:buClr>
              <a:buSzPts val="1650"/>
              <a:buFont typeface="Arial"/>
              <a:buNone/>
            </a:pPr>
            <a:r>
              <a:rPr lang="en-US" sz="1650" b="0" i="0" u="none" strike="noStrike" cap="none">
                <a:solidFill>
                  <a:srgbClr val="404040"/>
                </a:solidFill>
                <a:latin typeface="Lucida Sans"/>
                <a:ea typeface="Lucida Sans"/>
                <a:cs typeface="Lucida Sans"/>
                <a:sym typeface="Lucida Sans"/>
              </a:rPr>
              <a:t>Learn how to configure, manage, and run C</a:t>
            </a:r>
            <a:r>
              <a:rPr lang="en-US" sz="1650" b="0" i="0" u="sng" strike="noStrike" cap="none">
                <a:solidFill>
                  <a:srgbClr val="404040"/>
                </a:solidFill>
                <a:latin typeface="Lucida Sans"/>
                <a:ea typeface="Lucida Sans"/>
                <a:cs typeface="Lucida Sans"/>
                <a:sym typeface="Lucida Sans"/>
              </a:rPr>
              <a:t>I	</a:t>
            </a:r>
            <a:endParaRPr sz="1650" b="0" i="0" u="none" strike="noStrike" cap="none">
              <a:solidFill>
                <a:schemeClr val="dk1"/>
              </a:solidFill>
              <a:latin typeface="Lucida Sans"/>
              <a:ea typeface="Lucida Sans"/>
              <a:cs typeface="Lucida Sans"/>
              <a:sym typeface="Lucida Sans"/>
            </a:endParaRPr>
          </a:p>
          <a:p>
            <a:pPr marL="12700" marR="0" lvl="0" indent="0" algn="l" rtl="0">
              <a:lnSpc>
                <a:spcPct val="100000"/>
              </a:lnSpc>
              <a:spcBef>
                <a:spcPts val="0"/>
              </a:spcBef>
              <a:spcAft>
                <a:spcPts val="0"/>
              </a:spcAft>
              <a:buClr>
                <a:srgbClr val="000000"/>
              </a:buClr>
              <a:buSzPts val="1650"/>
              <a:buFont typeface="Arial"/>
              <a:buNone/>
            </a:pPr>
            <a:r>
              <a:rPr lang="en-US" sz="1650" b="0" i="0" u="sng" strike="noStrike" cap="none">
                <a:solidFill>
                  <a:srgbClr val="404040"/>
                </a:solidFill>
                <a:latin typeface="Lucida Sans"/>
                <a:ea typeface="Lucida Sans"/>
                <a:cs typeface="Lucida Sans"/>
                <a:sym typeface="Lucida Sans"/>
              </a:rPr>
              <a:t> Pipeline in Cloud	</a:t>
            </a:r>
            <a:endParaRPr sz="1650" b="0" i="0" u="none" strike="noStrike" cap="none">
              <a:solidFill>
                <a:schemeClr val="dk1"/>
              </a:solidFill>
              <a:latin typeface="Lucida Sans"/>
              <a:ea typeface="Lucida Sans"/>
              <a:cs typeface="Lucida Sans"/>
              <a:sym typeface="Lucida Sans"/>
            </a:endParaRPr>
          </a:p>
        </p:txBody>
      </p:sp>
      <p:sp>
        <p:nvSpPr>
          <p:cNvPr id="93" name="Shape 9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94" name="Shape 9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2158363" y="125095"/>
            <a:ext cx="8625593"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Continuous Integration Using Jenkins</a:t>
            </a:r>
            <a:endParaRPr sz="3200" b="1" i="0" u="none" strike="noStrike" cap="none">
              <a:solidFill>
                <a:schemeClr val="dk1"/>
              </a:solidFill>
              <a:latin typeface="Arial Black"/>
              <a:ea typeface="Arial Black"/>
              <a:cs typeface="Arial Black"/>
              <a:sym typeface="Arial Black"/>
            </a:endParaRPr>
          </a:p>
        </p:txBody>
      </p:sp>
      <p:sp>
        <p:nvSpPr>
          <p:cNvPr id="340" name="Shape 340"/>
          <p:cNvSpPr txBox="1"/>
          <p:nvPr/>
        </p:nvSpPr>
        <p:spPr>
          <a:xfrm>
            <a:off x="458216" y="877548"/>
            <a:ext cx="11377930" cy="5314950"/>
          </a:xfrm>
          <a:prstGeom prst="rect">
            <a:avLst/>
          </a:prstGeom>
          <a:noFill/>
          <a:ln>
            <a:noFill/>
          </a:ln>
        </p:spPr>
        <p:txBody>
          <a:bodyPr spcFirstLastPara="1" wrap="square" lIns="0" tIns="149225" rIns="0" bIns="0" anchor="t" anchorCtr="0">
            <a:noAutofit/>
          </a:bodyPr>
          <a:lstStyle/>
          <a:p>
            <a:pPr marL="241300" marR="0" lvl="0" indent="-228600" algn="l" rtl="0">
              <a:lnSpc>
                <a:spcPct val="100000"/>
              </a:lnSpc>
              <a:spcBef>
                <a:spcPts val="0"/>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Builds can be triggered from a commit in version control system or scheduling a cron job or by other</a:t>
            </a:r>
            <a:endParaRPr sz="1800" b="0" i="0" u="none" strike="noStrike" cap="none">
              <a:solidFill>
                <a:schemeClr val="dk1"/>
              </a:solidFill>
              <a:latin typeface="Lucida Sans"/>
              <a:ea typeface="Lucida Sans"/>
              <a:cs typeface="Lucida Sans"/>
              <a:sym typeface="Lucida Sans"/>
            </a:endParaRPr>
          </a:p>
          <a:p>
            <a:pPr marL="241300" marR="0" lvl="0" indent="0" algn="l" rtl="0">
              <a:lnSpc>
                <a:spcPct val="100000"/>
              </a:lnSpc>
              <a:spcBef>
                <a:spcPts val="1080"/>
              </a:spcBef>
              <a:spcAft>
                <a:spcPts val="0"/>
              </a:spcAft>
              <a:buClr>
                <a:srgbClr val="000000"/>
              </a:buClr>
              <a:buSzPts val="1800"/>
              <a:buFont typeface="Arial"/>
              <a:buNone/>
            </a:pPr>
            <a:r>
              <a:rPr lang="en-US" sz="1800" b="0" i="0" u="none" strike="noStrike" cap="none">
                <a:solidFill>
                  <a:srgbClr val="404040"/>
                </a:solidFill>
                <a:latin typeface="Lucida Sans"/>
                <a:ea typeface="Lucida Sans"/>
                <a:cs typeface="Lucida Sans"/>
                <a:sym typeface="Lucida Sans"/>
              </a:rPr>
              <a:t>builds in the queue</a:t>
            </a:r>
            <a:endParaRPr sz="18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080"/>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Support version control systems like CVS, Subversion, Git, Perforce, Clearcase</a:t>
            </a:r>
            <a:endParaRPr sz="18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075"/>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Can be integrated with bug tracking databases Jira, Bugzilla, Sonar Quality Gate</a:t>
            </a:r>
            <a:endParaRPr sz="1800" b="0" i="0" u="none" strike="noStrike" cap="none">
              <a:solidFill>
                <a:schemeClr val="dk1"/>
              </a:solidFill>
              <a:latin typeface="Lucida Sans"/>
              <a:ea typeface="Lucida Sans"/>
              <a:cs typeface="Lucida Sans"/>
              <a:sym typeface="Lucida Sans"/>
            </a:endParaRPr>
          </a:p>
          <a:p>
            <a:pPr marL="241300" marR="401320" lvl="0" indent="-228600" algn="l" rtl="0">
              <a:lnSpc>
                <a:spcPct val="150000"/>
              </a:lnSpc>
              <a:spcBef>
                <a:spcPts val="1010"/>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Integrates with testing tools like Nunit, Junit, TestLink, Celenium Capability Axis, qTest, QMetry for Jira,  Sonar</a:t>
            </a:r>
            <a:endParaRPr sz="18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075"/>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Integrates with build tools like NAnt, EasyAnt, Ansible, Ant, Maven, Gradle, Visual Studio Code Metrics,</a:t>
            </a:r>
            <a:endParaRPr sz="1800" b="0" i="0" u="none" strike="noStrike" cap="none">
              <a:solidFill>
                <a:schemeClr val="dk1"/>
              </a:solidFill>
              <a:latin typeface="Lucida Sans"/>
              <a:ea typeface="Lucida Sans"/>
              <a:cs typeface="Lucida Sans"/>
              <a:sym typeface="Lucida Sans"/>
            </a:endParaRPr>
          </a:p>
          <a:p>
            <a:pPr marL="241300" marR="0" lvl="0" indent="0" algn="l" rtl="0">
              <a:lnSpc>
                <a:spcPct val="100000"/>
              </a:lnSpc>
              <a:spcBef>
                <a:spcPts val="1085"/>
              </a:spcBef>
              <a:spcAft>
                <a:spcPts val="0"/>
              </a:spcAft>
              <a:buClr>
                <a:srgbClr val="000000"/>
              </a:buClr>
              <a:buSzPts val="1800"/>
              <a:buFont typeface="Arial"/>
              <a:buNone/>
            </a:pPr>
            <a:r>
              <a:rPr lang="en-US" sz="1800" b="0" i="0" u="none" strike="noStrike" cap="none">
                <a:solidFill>
                  <a:srgbClr val="404040"/>
                </a:solidFill>
                <a:latin typeface="Lucida Sans"/>
                <a:ea typeface="Lucida Sans"/>
                <a:cs typeface="Lucida Sans"/>
                <a:sym typeface="Lucida Sans"/>
              </a:rPr>
              <a:t>SaltStack, Python, Ruby, Shell and Windows commands</a:t>
            </a:r>
            <a:endParaRPr sz="18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075"/>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Integrates with config tools like Chef, Puppet, Ansible, Vagrant, IBM Rational, SaltStack</a:t>
            </a:r>
            <a:endParaRPr sz="1800" b="0" i="0" u="none" strike="noStrike" cap="none">
              <a:solidFill>
                <a:schemeClr val="dk1"/>
              </a:solidFill>
              <a:latin typeface="Lucida Sans"/>
              <a:ea typeface="Lucida Sans"/>
              <a:cs typeface="Lucida Sans"/>
              <a:sym typeface="Lucida Sans"/>
            </a:endParaRPr>
          </a:p>
          <a:p>
            <a:pPr marL="241300" marR="5080" lvl="0" indent="-228600" algn="l" rtl="0">
              <a:lnSpc>
                <a:spcPct val="150000"/>
              </a:lnSpc>
              <a:spcBef>
                <a:spcPts val="1010"/>
              </a:spcBef>
              <a:spcAft>
                <a:spcPts val="0"/>
              </a:spcAft>
              <a:buClr>
                <a:srgbClr val="404040"/>
              </a:buClr>
              <a:buSzPts val="1800"/>
              <a:buFont typeface="Arial"/>
              <a:buChar char="•"/>
            </a:pPr>
            <a:r>
              <a:rPr lang="en-US" sz="1800" b="0" i="0" u="none" strike="noStrike" cap="none">
                <a:solidFill>
                  <a:srgbClr val="404040"/>
                </a:solidFill>
                <a:latin typeface="Lucida Sans"/>
                <a:ea typeface="Lucida Sans"/>
                <a:cs typeface="Lucida Sans"/>
                <a:sym typeface="Lucida Sans"/>
              </a:rPr>
              <a:t>Has plugins for Puppet Enterprise Pipeline, Ansible, OctopusDeploy, Docker Pipeline, Google Deployment  Manager, Amazon Web Services, VMWare, Azure, Microsoft .Net, OpenStack</a:t>
            </a:r>
            <a:endParaRPr sz="1800" b="0" i="0" u="none" strike="noStrike" cap="none">
              <a:solidFill>
                <a:schemeClr val="dk1"/>
              </a:solidFill>
              <a:latin typeface="Lucida Sans"/>
              <a:ea typeface="Lucida Sans"/>
              <a:cs typeface="Lucida Sans"/>
              <a:sym typeface="Lucida Sans"/>
            </a:endParaRPr>
          </a:p>
        </p:txBody>
      </p:sp>
      <p:sp>
        <p:nvSpPr>
          <p:cNvPr id="341" name="Shape 341"/>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Shape 34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43" name="Shape 34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20</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277492" y="115156"/>
            <a:ext cx="10470560"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Continuous Integration Using Jenkins (Contd.)</a:t>
            </a:r>
            <a:endParaRPr sz="3200" b="1" i="0" u="none" strike="noStrike" cap="none">
              <a:solidFill>
                <a:schemeClr val="dk1"/>
              </a:solidFill>
              <a:latin typeface="Arial Black"/>
              <a:ea typeface="Arial Black"/>
              <a:cs typeface="Arial Black"/>
              <a:sym typeface="Arial Black"/>
            </a:endParaRPr>
          </a:p>
        </p:txBody>
      </p:sp>
      <p:sp>
        <p:nvSpPr>
          <p:cNvPr id="349" name="Shape 349"/>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Shape 350"/>
          <p:cNvSpPr/>
          <p:nvPr/>
        </p:nvSpPr>
        <p:spPr>
          <a:xfrm>
            <a:off x="338327" y="1203960"/>
            <a:ext cx="11698224" cy="53446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Shape 351"/>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52" name="Shape 35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21</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3923538" y="125095"/>
            <a:ext cx="5121071"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Jenkins Architecture</a:t>
            </a:r>
            <a:endParaRPr sz="3200" b="1" i="0" u="none" strike="noStrike" cap="none">
              <a:solidFill>
                <a:schemeClr val="dk1"/>
              </a:solidFill>
              <a:latin typeface="Arial Black"/>
              <a:ea typeface="Arial Black"/>
              <a:cs typeface="Arial Black"/>
              <a:sym typeface="Arial Black"/>
            </a:endParaRPr>
          </a:p>
        </p:txBody>
      </p:sp>
      <p:sp>
        <p:nvSpPr>
          <p:cNvPr id="358" name="Shape 358"/>
          <p:cNvSpPr txBox="1"/>
          <p:nvPr/>
        </p:nvSpPr>
        <p:spPr>
          <a:xfrm>
            <a:off x="471017" y="661902"/>
            <a:ext cx="11120120" cy="4516120"/>
          </a:xfrm>
          <a:prstGeom prst="rect">
            <a:avLst/>
          </a:prstGeom>
          <a:noFill/>
          <a:ln>
            <a:noFill/>
          </a:ln>
        </p:spPr>
        <p:txBody>
          <a:bodyPr spcFirstLastPara="1" wrap="square" lIns="0" tIns="180975" rIns="0" bIns="0" anchor="t" anchorCtr="0">
            <a:noAutofit/>
          </a:bodyPr>
          <a:lstStyle/>
          <a:p>
            <a:pPr marL="241300" marR="0" lvl="0" indent="-228600" algn="l" rtl="0">
              <a:lnSpc>
                <a:spcPct val="100000"/>
              </a:lnSpc>
              <a:spcBef>
                <a:spcPts val="0"/>
              </a:spcBef>
              <a:spcAft>
                <a:spcPts val="0"/>
              </a:spcAft>
              <a:buClr>
                <a:srgbClr val="404040"/>
              </a:buClr>
              <a:buSzPts val="2200"/>
              <a:buFont typeface="Arial"/>
              <a:buChar char="•"/>
            </a:pPr>
            <a:r>
              <a:rPr lang="en-US" sz="2200" b="0" i="0" u="none" strike="noStrike" cap="none">
                <a:solidFill>
                  <a:srgbClr val="404040"/>
                </a:solidFill>
                <a:latin typeface="Lucida Sans"/>
                <a:ea typeface="Lucida Sans"/>
                <a:cs typeface="Lucida Sans"/>
                <a:sym typeface="Lucida Sans"/>
              </a:rPr>
              <a:t>Jenkins is a set of Java classes that model the concepts of a build system in a</a:t>
            </a:r>
            <a:endParaRPr sz="2200" b="0" i="0" u="none" strike="noStrike" cap="none">
              <a:solidFill>
                <a:schemeClr val="dk1"/>
              </a:solidFill>
              <a:latin typeface="Lucida Sans"/>
              <a:ea typeface="Lucida Sans"/>
              <a:cs typeface="Lucida Sans"/>
              <a:sym typeface="Lucida Sans"/>
            </a:endParaRPr>
          </a:p>
          <a:p>
            <a:pPr marL="241300" marR="0" lvl="0" indent="0" algn="l" rtl="0">
              <a:lnSpc>
                <a:spcPct val="100000"/>
              </a:lnSpc>
              <a:spcBef>
                <a:spcPts val="1325"/>
              </a:spcBef>
              <a:spcAft>
                <a:spcPts val="0"/>
              </a:spcAft>
              <a:buClr>
                <a:srgbClr val="000000"/>
              </a:buClr>
              <a:buSzPts val="2200"/>
              <a:buFont typeface="Arial"/>
              <a:buNone/>
            </a:pPr>
            <a:r>
              <a:rPr lang="en-US" sz="2200" b="0" i="0" u="none" strike="noStrike" cap="none">
                <a:solidFill>
                  <a:srgbClr val="404040"/>
                </a:solidFill>
                <a:latin typeface="Lucida Sans"/>
                <a:ea typeface="Lucida Sans"/>
                <a:cs typeface="Lucida Sans"/>
                <a:sym typeface="Lucida Sans"/>
              </a:rPr>
              <a:t>straight-forward fashion</a:t>
            </a:r>
            <a:endParaRPr sz="22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315"/>
              </a:spcBef>
              <a:spcAft>
                <a:spcPts val="0"/>
              </a:spcAft>
              <a:buClr>
                <a:srgbClr val="404040"/>
              </a:buClr>
              <a:buSzPts val="2200"/>
              <a:buFont typeface="Arial"/>
              <a:buChar char="•"/>
            </a:pPr>
            <a:r>
              <a:rPr lang="en-US" sz="2200" b="0" i="0" u="none" strike="noStrike" cap="none">
                <a:solidFill>
                  <a:srgbClr val="404040"/>
                </a:solidFill>
                <a:latin typeface="Lucida Sans"/>
                <a:ea typeface="Lucida Sans"/>
                <a:cs typeface="Lucida Sans"/>
                <a:sym typeface="Lucida Sans"/>
              </a:rPr>
              <a:t>There are classes like Project, Build, that represents what the name says</a:t>
            </a:r>
            <a:endParaRPr sz="2200" b="0" i="0" u="none" strike="noStrike" cap="none">
              <a:solidFill>
                <a:schemeClr val="dk1"/>
              </a:solidFill>
              <a:latin typeface="Lucida Sans"/>
              <a:ea typeface="Lucida Sans"/>
              <a:cs typeface="Lucida Sans"/>
              <a:sym typeface="Lucida Sans"/>
            </a:endParaRPr>
          </a:p>
          <a:p>
            <a:pPr marL="241300" marR="240665" lvl="0" indent="-228600" algn="l" rtl="0">
              <a:lnSpc>
                <a:spcPct val="150000"/>
              </a:lnSpc>
              <a:spcBef>
                <a:spcPts val="1000"/>
              </a:spcBef>
              <a:spcAft>
                <a:spcPts val="0"/>
              </a:spcAft>
              <a:buClr>
                <a:srgbClr val="404040"/>
              </a:buClr>
              <a:buSzPts val="2200"/>
              <a:buFont typeface="Arial"/>
              <a:buChar char="•"/>
            </a:pPr>
            <a:r>
              <a:rPr lang="en-US" sz="2200" b="0" i="0" u="none" strike="noStrike" cap="none">
                <a:solidFill>
                  <a:srgbClr val="404040"/>
                </a:solidFill>
                <a:latin typeface="Lucida Sans"/>
                <a:ea typeface="Lucida Sans"/>
                <a:cs typeface="Lucida Sans"/>
                <a:sym typeface="Lucida Sans"/>
              </a:rPr>
              <a:t>There are interfaces and classes that model code that performs a part of a build,  such as SCM for accessing source code control system, Ant for performing an Ant-  based build, Mailer for sending out e-mail notifications</a:t>
            </a:r>
            <a:endParaRPr sz="2200" b="0" i="0" u="none" strike="noStrike" cap="none">
              <a:solidFill>
                <a:schemeClr val="dk1"/>
              </a:solidFill>
              <a:latin typeface="Lucida Sans"/>
              <a:ea typeface="Lucida Sans"/>
              <a:cs typeface="Lucida Sans"/>
              <a:sym typeface="Lucida Sans"/>
            </a:endParaRPr>
          </a:p>
          <a:p>
            <a:pPr marL="241300" marR="5080" lvl="0" indent="-228600" algn="l" rtl="0">
              <a:lnSpc>
                <a:spcPct val="150000"/>
              </a:lnSpc>
              <a:spcBef>
                <a:spcPts val="950"/>
              </a:spcBef>
              <a:spcAft>
                <a:spcPts val="0"/>
              </a:spcAft>
              <a:buClr>
                <a:srgbClr val="404040"/>
              </a:buClr>
              <a:buSzPts val="2400"/>
              <a:buFont typeface="Arial"/>
              <a:buChar char="•"/>
            </a:pPr>
            <a:r>
              <a:rPr lang="en-US" sz="2400" b="0" i="0" u="none" strike="noStrike" cap="none">
                <a:solidFill>
                  <a:srgbClr val="404040"/>
                </a:solidFill>
                <a:latin typeface="Lucida Sans"/>
                <a:ea typeface="Lucida Sans"/>
                <a:cs typeface="Lucida Sans"/>
                <a:sym typeface="Lucida Sans"/>
              </a:rPr>
              <a:t>Jenkins classes are bound to URLs by using Stapler. Stapler is a HTTP request  handling server.</a:t>
            </a:r>
            <a:endParaRPr sz="2400" b="0" i="0" u="none" strike="noStrike" cap="none">
              <a:solidFill>
                <a:schemeClr val="dk1"/>
              </a:solidFill>
              <a:latin typeface="Lucida Sans"/>
              <a:ea typeface="Lucida Sans"/>
              <a:cs typeface="Lucida Sans"/>
              <a:sym typeface="Lucida Sans"/>
            </a:endParaRPr>
          </a:p>
        </p:txBody>
      </p:sp>
      <p:sp>
        <p:nvSpPr>
          <p:cNvPr id="359" name="Shape 359"/>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61" name="Shape 36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22</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988945" y="125095"/>
            <a:ext cx="7029698"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Jenkins Architecture in Detail</a:t>
            </a:r>
            <a:endParaRPr sz="3200" b="1" i="0" u="none" strike="noStrike" cap="none">
              <a:solidFill>
                <a:schemeClr val="dk1"/>
              </a:solidFill>
              <a:latin typeface="Arial Black"/>
              <a:ea typeface="Arial Black"/>
              <a:cs typeface="Arial Black"/>
              <a:sym typeface="Arial Black"/>
            </a:endParaRPr>
          </a:p>
        </p:txBody>
      </p:sp>
      <p:sp>
        <p:nvSpPr>
          <p:cNvPr id="367" name="Shape 367"/>
          <p:cNvSpPr txBox="1"/>
          <p:nvPr/>
        </p:nvSpPr>
        <p:spPr>
          <a:xfrm>
            <a:off x="471017" y="819988"/>
            <a:ext cx="6660515" cy="5262880"/>
          </a:xfrm>
          <a:prstGeom prst="rect">
            <a:avLst/>
          </a:prstGeom>
          <a:noFill/>
          <a:ln>
            <a:noFill/>
          </a:ln>
        </p:spPr>
        <p:txBody>
          <a:bodyPr spcFirstLastPara="1" wrap="square" lIns="0" tIns="13325" rIns="0" bIns="0" anchor="t" anchorCtr="0">
            <a:noAutofit/>
          </a:bodyPr>
          <a:lstStyle/>
          <a:p>
            <a:pPr marL="241300" marR="0" lvl="0" indent="-228600" algn="l" rtl="0">
              <a:lnSpc>
                <a:spcPct val="100000"/>
              </a:lnSpc>
              <a:spcBef>
                <a:spcPts val="0"/>
              </a:spcBef>
              <a:spcAft>
                <a:spcPts val="0"/>
              </a:spcAft>
              <a:buClr>
                <a:srgbClr val="404040"/>
              </a:buClr>
              <a:buSzPts val="2000"/>
              <a:buFont typeface="Arial"/>
              <a:buChar char="•"/>
            </a:pPr>
            <a:r>
              <a:rPr lang="en-US" sz="2000" b="0" i="0" u="none" strike="noStrike" cap="none">
                <a:solidFill>
                  <a:srgbClr val="404040"/>
                </a:solidFill>
                <a:latin typeface="Lucida Sans"/>
                <a:ea typeface="Lucida Sans"/>
                <a:cs typeface="Lucida Sans"/>
                <a:sym typeface="Lucida Sans"/>
              </a:rPr>
              <a:t>Views</a:t>
            </a:r>
            <a:endParaRPr sz="2000" b="0" i="0" u="none" strike="noStrike" cap="none">
              <a:solidFill>
                <a:schemeClr val="dk1"/>
              </a:solidFill>
              <a:latin typeface="Lucida Sans"/>
              <a:ea typeface="Lucida Sans"/>
              <a:cs typeface="Lucida Sans"/>
              <a:sym typeface="Lucida Sans"/>
            </a:endParaRPr>
          </a:p>
          <a:p>
            <a:pPr marL="698500" marR="143510" lvl="1" indent="-228600" algn="l" rtl="0">
              <a:lnSpc>
                <a:spcPct val="150000"/>
              </a:lnSpc>
              <a:spcBef>
                <a:spcPts val="580"/>
              </a:spcBef>
              <a:spcAft>
                <a:spcPts val="0"/>
              </a:spcAft>
              <a:buClr>
                <a:srgbClr val="404040"/>
              </a:buClr>
              <a:buSzPts val="1700"/>
              <a:buFont typeface="Arial"/>
              <a:buChar char="•"/>
            </a:pPr>
            <a:r>
              <a:rPr lang="en-US" sz="1700" b="0" i="0" u="none" strike="noStrike" cap="none">
                <a:solidFill>
                  <a:srgbClr val="404040"/>
                </a:solidFill>
                <a:latin typeface="Lucida Sans"/>
                <a:ea typeface="Lucida Sans"/>
                <a:cs typeface="Lucida Sans"/>
                <a:sym typeface="Lucida Sans"/>
              </a:rPr>
              <a:t>Jenkins' model objects have multiple "views" that are used  to render HTML pages about each object.</a:t>
            </a:r>
            <a:endParaRPr sz="1700" b="0" i="0" u="none" strike="noStrike" cap="none">
              <a:solidFill>
                <a:schemeClr val="dk1"/>
              </a:solidFill>
              <a:latin typeface="Lucida Sans"/>
              <a:ea typeface="Lucida Sans"/>
              <a:cs typeface="Lucida Sans"/>
              <a:sym typeface="Lucida Sans"/>
            </a:endParaRPr>
          </a:p>
          <a:p>
            <a:pPr marL="698500" marR="0" lvl="1" indent="-228600" algn="l" rtl="0">
              <a:lnSpc>
                <a:spcPct val="100000"/>
              </a:lnSpc>
              <a:spcBef>
                <a:spcPts val="1525"/>
              </a:spcBef>
              <a:spcAft>
                <a:spcPts val="0"/>
              </a:spcAft>
              <a:buClr>
                <a:srgbClr val="404040"/>
              </a:buClr>
              <a:buSzPts val="1700"/>
              <a:buFont typeface="Arial"/>
              <a:buChar char="•"/>
            </a:pPr>
            <a:r>
              <a:rPr lang="en-US" sz="1700" b="0" i="0" u="none" strike="noStrike" cap="none">
                <a:solidFill>
                  <a:srgbClr val="404040"/>
                </a:solidFill>
                <a:latin typeface="Lucida Sans"/>
                <a:ea typeface="Lucida Sans"/>
                <a:cs typeface="Lucida Sans"/>
                <a:sym typeface="Lucida Sans"/>
              </a:rPr>
              <a:t>Jenkins uses Jelly as the view technology.</a:t>
            </a:r>
            <a:endParaRPr sz="1700" b="0" i="0" u="none" strike="noStrike" cap="none">
              <a:solidFill>
                <a:schemeClr val="dk1"/>
              </a:solidFill>
              <a:latin typeface="Lucida Sans"/>
              <a:ea typeface="Lucida Sans"/>
              <a:cs typeface="Lucida Sans"/>
              <a:sym typeface="Lucida Sans"/>
            </a:endParaRPr>
          </a:p>
          <a:p>
            <a:pPr marL="457200" marR="0" lvl="1" indent="114300" algn="l" rtl="0">
              <a:lnSpc>
                <a:spcPct val="100000"/>
              </a:lnSpc>
              <a:spcBef>
                <a:spcPts val="55"/>
              </a:spcBef>
              <a:spcAft>
                <a:spcPts val="0"/>
              </a:spcAft>
              <a:buClr>
                <a:srgbClr val="40404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41300" marR="0" lvl="0" indent="-228600" algn="l" rtl="0">
              <a:lnSpc>
                <a:spcPct val="100000"/>
              </a:lnSpc>
              <a:spcBef>
                <a:spcPts val="0"/>
              </a:spcBef>
              <a:spcAft>
                <a:spcPts val="0"/>
              </a:spcAft>
              <a:buClr>
                <a:srgbClr val="404040"/>
              </a:buClr>
              <a:buSzPts val="2000"/>
              <a:buFont typeface="Arial"/>
              <a:buChar char="•"/>
            </a:pPr>
            <a:r>
              <a:rPr lang="en-US" sz="2000" b="0" i="0" u="none" strike="noStrike" cap="none">
                <a:solidFill>
                  <a:srgbClr val="404040"/>
                </a:solidFill>
                <a:latin typeface="Lucida Sans"/>
                <a:ea typeface="Lucida Sans"/>
                <a:cs typeface="Lucida Sans"/>
                <a:sym typeface="Lucida Sans"/>
              </a:rPr>
              <a:t>Persistence</a:t>
            </a:r>
            <a:endParaRPr sz="2000" b="0" i="0" u="none" strike="noStrike" cap="none">
              <a:solidFill>
                <a:schemeClr val="dk1"/>
              </a:solidFill>
              <a:latin typeface="Lucida Sans"/>
              <a:ea typeface="Lucida Sans"/>
              <a:cs typeface="Lucida Sans"/>
              <a:sym typeface="Lucida Sans"/>
            </a:endParaRPr>
          </a:p>
          <a:p>
            <a:pPr marL="698500" marR="5080" lvl="1" indent="-228600" algn="l" rtl="0">
              <a:lnSpc>
                <a:spcPct val="150000"/>
              </a:lnSpc>
              <a:spcBef>
                <a:spcPts val="575"/>
              </a:spcBef>
              <a:spcAft>
                <a:spcPts val="0"/>
              </a:spcAft>
              <a:buClr>
                <a:srgbClr val="404040"/>
              </a:buClr>
              <a:buSzPts val="1700"/>
              <a:buFont typeface="Arial"/>
              <a:buChar char="•"/>
            </a:pPr>
            <a:r>
              <a:rPr lang="en-US" sz="1700" b="0" i="0" u="none" strike="noStrike" cap="none">
                <a:solidFill>
                  <a:srgbClr val="404040"/>
                </a:solidFill>
                <a:latin typeface="Lucida Sans"/>
                <a:ea typeface="Lucida Sans"/>
                <a:cs typeface="Lucida Sans"/>
                <a:sym typeface="Lucida Sans"/>
              </a:rPr>
              <a:t>Jenkins uses the file system to store its data. Directories are  created inside $JENKINS_HOME in a way that models the  object model structure.</a:t>
            </a:r>
            <a:endParaRPr sz="1700" b="0" i="0" u="none" strike="noStrike" cap="none">
              <a:solidFill>
                <a:schemeClr val="dk1"/>
              </a:solidFill>
              <a:latin typeface="Lucida Sans"/>
              <a:ea typeface="Lucida Sans"/>
              <a:cs typeface="Lucida Sans"/>
              <a:sym typeface="Lucida Sans"/>
            </a:endParaRPr>
          </a:p>
          <a:p>
            <a:pPr marL="457200" marR="0" lvl="1" indent="114300" algn="l" rtl="0">
              <a:lnSpc>
                <a:spcPct val="100000"/>
              </a:lnSpc>
              <a:spcBef>
                <a:spcPts val="55"/>
              </a:spcBef>
              <a:spcAft>
                <a:spcPts val="0"/>
              </a:spcAft>
              <a:buClr>
                <a:srgbClr val="40404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41300" marR="0" lvl="0" indent="-228600" algn="l" rtl="0">
              <a:lnSpc>
                <a:spcPct val="100000"/>
              </a:lnSpc>
              <a:spcBef>
                <a:spcPts val="0"/>
              </a:spcBef>
              <a:spcAft>
                <a:spcPts val="0"/>
              </a:spcAft>
              <a:buClr>
                <a:srgbClr val="404040"/>
              </a:buClr>
              <a:buSzPts val="2000"/>
              <a:buFont typeface="Arial"/>
              <a:buChar char="•"/>
            </a:pPr>
            <a:r>
              <a:rPr lang="en-US" sz="2000" b="0" i="0" u="none" strike="noStrike" cap="none">
                <a:solidFill>
                  <a:srgbClr val="404040"/>
                </a:solidFill>
                <a:latin typeface="Lucida Sans"/>
                <a:ea typeface="Lucida Sans"/>
                <a:cs typeface="Lucida Sans"/>
                <a:sym typeface="Lucida Sans"/>
              </a:rPr>
              <a:t>Plugins</a:t>
            </a:r>
            <a:endParaRPr sz="2000" b="0" i="0" u="none" strike="noStrike" cap="none">
              <a:solidFill>
                <a:schemeClr val="dk1"/>
              </a:solidFill>
              <a:latin typeface="Lucida Sans"/>
              <a:ea typeface="Lucida Sans"/>
              <a:cs typeface="Lucida Sans"/>
              <a:sym typeface="Lucida Sans"/>
            </a:endParaRPr>
          </a:p>
          <a:p>
            <a:pPr marL="698500" marR="172085" lvl="1" indent="-228600" algn="l" rtl="0">
              <a:lnSpc>
                <a:spcPct val="150000"/>
              </a:lnSpc>
              <a:spcBef>
                <a:spcPts val="580"/>
              </a:spcBef>
              <a:spcAft>
                <a:spcPts val="0"/>
              </a:spcAft>
              <a:buClr>
                <a:srgbClr val="404040"/>
              </a:buClr>
              <a:buSzPts val="1700"/>
              <a:buFont typeface="Arial"/>
              <a:buChar char="•"/>
            </a:pPr>
            <a:r>
              <a:rPr lang="en-US" sz="1700" b="0" i="0" u="none" strike="noStrike" cap="none">
                <a:solidFill>
                  <a:srgbClr val="404040"/>
                </a:solidFill>
                <a:latin typeface="Lucida Sans"/>
                <a:ea typeface="Lucida Sans"/>
                <a:cs typeface="Lucida Sans"/>
                <a:sym typeface="Lucida Sans"/>
              </a:rPr>
              <a:t>Jenkins' object model is extensible and it supports the  notion of "plugins," which can plug into those extensibility  points and extend the capabilities of Jenkins.</a:t>
            </a:r>
            <a:endParaRPr sz="1700" b="0" i="0" u="none" strike="noStrike" cap="none">
              <a:solidFill>
                <a:schemeClr val="dk1"/>
              </a:solidFill>
              <a:latin typeface="Lucida Sans"/>
              <a:ea typeface="Lucida Sans"/>
              <a:cs typeface="Lucida Sans"/>
              <a:sym typeface="Lucida Sans"/>
            </a:endParaRPr>
          </a:p>
        </p:txBody>
      </p:sp>
      <p:sp>
        <p:nvSpPr>
          <p:cNvPr id="368" name="Shape 368"/>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9" name="Shape 369"/>
          <p:cNvSpPr/>
          <p:nvPr/>
        </p:nvSpPr>
        <p:spPr>
          <a:xfrm>
            <a:off x="7269480" y="1554480"/>
            <a:ext cx="4408932" cy="372160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0" name="Shape 370"/>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71" name="Shape 37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23</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Shape 376"/>
          <p:cNvSpPr/>
          <p:nvPr/>
        </p:nvSpPr>
        <p:spPr>
          <a:xfrm>
            <a:off x="0" y="0"/>
            <a:ext cx="12192000" cy="6771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Step 1.  Launch an instance (Amazon Linux) , Login to the instance, install and setup java environment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yum install -y git  java-1.8.0-openjdk-devel </a:t>
            </a:r>
            <a:r>
              <a:rPr lang="en-US" sz="1400" b="0" i="0" u="none" strike="noStrike" cap="none" dirty="0" err="1">
                <a:solidFill>
                  <a:schemeClr val="dk1"/>
                </a:solidFill>
                <a:latin typeface="Calibri"/>
                <a:ea typeface="Calibri"/>
                <a:cs typeface="Calibri"/>
                <a:sym typeface="Calibri"/>
              </a:rPr>
              <a:t>aws</a:t>
            </a:r>
            <a:r>
              <a:rPr lang="en-US" sz="1400" b="0" i="0" u="none" strike="noStrike" cap="none" dirty="0">
                <a:solidFill>
                  <a:schemeClr val="dk1"/>
                </a:solidFill>
                <a:latin typeface="Calibri"/>
                <a:ea typeface="Calibri"/>
                <a:cs typeface="Calibri"/>
                <a:sym typeface="Calibri"/>
              </a:rPr>
              <a:t>-cli</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alternatives --config java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In this command change version of java to the latest version.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Step 2. Install Apache Maven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a:t>
            </a:r>
            <a:r>
              <a:rPr lang="en-US" sz="1400" b="0" i="0" u="none" strike="noStrike" cap="none" dirty="0" err="1">
                <a:solidFill>
                  <a:schemeClr val="dk1"/>
                </a:solidFill>
                <a:latin typeface="Calibri"/>
                <a:ea typeface="Calibri"/>
                <a:cs typeface="Calibri"/>
                <a:sym typeface="Calibri"/>
              </a:rPr>
              <a:t>wget</a:t>
            </a:r>
            <a:r>
              <a:rPr lang="en-US" sz="1400" b="0" i="0" u="none" strike="noStrike" cap="none" dirty="0">
                <a:solidFill>
                  <a:schemeClr val="dk1"/>
                </a:solidFill>
                <a:latin typeface="Calibri"/>
                <a:ea typeface="Calibri"/>
                <a:cs typeface="Calibri"/>
                <a:sym typeface="Calibri"/>
              </a:rPr>
              <a:t> http://repos.fedorapeople.org/repos/dchen/apache-maven/epel-apache-maven.repo -O /</a:t>
            </a:r>
            <a:r>
              <a:rPr lang="en-US" sz="1400" b="0" i="0" u="none" strike="noStrike" cap="none" dirty="0" err="1">
                <a:solidFill>
                  <a:schemeClr val="dk1"/>
                </a:solidFill>
                <a:latin typeface="Calibri"/>
                <a:ea typeface="Calibri"/>
                <a:cs typeface="Calibri"/>
                <a:sym typeface="Calibri"/>
              </a:rPr>
              <a:t>etc</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yum.repos.d</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epel</a:t>
            </a:r>
            <a:r>
              <a:rPr lang="en-US" sz="1400" b="0" i="0" u="none" strike="noStrike" cap="none" dirty="0">
                <a:solidFill>
                  <a:schemeClr val="dk1"/>
                </a:solidFill>
                <a:latin typeface="Calibri"/>
                <a:ea typeface="Calibri"/>
                <a:cs typeface="Calibri"/>
                <a:sym typeface="Calibri"/>
              </a:rPr>
              <a:t>-apache-</a:t>
            </a:r>
            <a:r>
              <a:rPr lang="en-US" sz="1400" b="0" i="0" u="none" strike="noStrike" cap="none" dirty="0" err="1">
                <a:solidFill>
                  <a:schemeClr val="dk1"/>
                </a:solidFill>
                <a:latin typeface="Calibri"/>
                <a:ea typeface="Calibri"/>
                <a:cs typeface="Calibri"/>
                <a:sym typeface="Calibri"/>
              </a:rPr>
              <a:t>maven.repo</a:t>
            </a: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sed -</a:t>
            </a:r>
            <a:r>
              <a:rPr lang="en-US" sz="1400" b="0" i="0" u="none" strike="noStrike" cap="none" dirty="0" err="1">
                <a:solidFill>
                  <a:schemeClr val="dk1"/>
                </a:solidFill>
                <a:latin typeface="Calibri"/>
                <a:ea typeface="Calibri"/>
                <a:cs typeface="Calibri"/>
                <a:sym typeface="Calibri"/>
              </a:rPr>
              <a:t>i</a:t>
            </a:r>
            <a:r>
              <a:rPr lang="en-US" sz="1400" b="0" i="0" u="none" strike="noStrike" cap="none" dirty="0">
                <a:solidFill>
                  <a:schemeClr val="dk1"/>
                </a:solidFill>
                <a:latin typeface="Calibri"/>
                <a:ea typeface="Calibri"/>
                <a:cs typeface="Calibri"/>
                <a:sym typeface="Calibri"/>
              </a:rPr>
              <a:t> s/\$</a:t>
            </a:r>
            <a:r>
              <a:rPr lang="en-US" sz="1400" b="0" i="0" u="none" strike="noStrike" cap="none" dirty="0" err="1">
                <a:solidFill>
                  <a:schemeClr val="dk1"/>
                </a:solidFill>
                <a:latin typeface="Calibri"/>
                <a:ea typeface="Calibri"/>
                <a:cs typeface="Calibri"/>
                <a:sym typeface="Calibri"/>
              </a:rPr>
              <a:t>releasever</a:t>
            </a:r>
            <a:r>
              <a:rPr lang="en-US" sz="1400" b="0" i="0" u="none" strike="noStrike" cap="none" dirty="0">
                <a:solidFill>
                  <a:schemeClr val="dk1"/>
                </a:solidFill>
                <a:latin typeface="Calibri"/>
                <a:ea typeface="Calibri"/>
                <a:cs typeface="Calibri"/>
                <a:sym typeface="Calibri"/>
              </a:rPr>
              <a:t>/6/g /</a:t>
            </a:r>
            <a:r>
              <a:rPr lang="en-US" sz="1400" b="0" i="0" u="none" strike="noStrike" cap="none" dirty="0" err="1">
                <a:solidFill>
                  <a:schemeClr val="dk1"/>
                </a:solidFill>
                <a:latin typeface="Calibri"/>
                <a:ea typeface="Calibri"/>
                <a:cs typeface="Calibri"/>
                <a:sym typeface="Calibri"/>
              </a:rPr>
              <a:t>etc</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yum.repos.d</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epel</a:t>
            </a:r>
            <a:r>
              <a:rPr lang="en-US" sz="1400" b="0" i="0" u="none" strike="noStrike" cap="none" dirty="0">
                <a:solidFill>
                  <a:schemeClr val="dk1"/>
                </a:solidFill>
                <a:latin typeface="Calibri"/>
                <a:ea typeface="Calibri"/>
                <a:cs typeface="Calibri"/>
                <a:sym typeface="Calibri"/>
              </a:rPr>
              <a:t>-apache-</a:t>
            </a:r>
            <a:r>
              <a:rPr lang="en-US" sz="1400" b="0" i="0" u="none" strike="noStrike" cap="none" dirty="0" err="1">
                <a:solidFill>
                  <a:schemeClr val="dk1"/>
                </a:solidFill>
                <a:latin typeface="Calibri"/>
                <a:ea typeface="Calibri"/>
                <a:cs typeface="Calibri"/>
                <a:sym typeface="Calibri"/>
              </a:rPr>
              <a:t>maven.repo</a:t>
            </a: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yum install -y apache-maven</a:t>
            </a:r>
            <a:endParaRPr dirty="0"/>
          </a:p>
          <a:p>
            <a:pPr marL="0" marR="0" lvl="0" indent="0" algn="l" rtl="0">
              <a:lnSpc>
                <a:spcPct val="100000"/>
              </a:lnSpc>
              <a:spcBef>
                <a:spcPts val="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mvn</a:t>
            </a:r>
            <a:r>
              <a:rPr lang="en-US" sz="1400" b="0" i="0" u="none" strike="noStrike" cap="none" dirty="0">
                <a:solidFill>
                  <a:schemeClr val="dk1"/>
                </a:solidFill>
                <a:latin typeface="Calibri"/>
                <a:ea typeface="Calibri"/>
                <a:cs typeface="Calibri"/>
                <a:sym typeface="Calibri"/>
              </a:rPr>
              <a:t> --version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Step 4.  Install Jenkins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wget</a:t>
            </a:r>
            <a:r>
              <a:rPr lang="en-US" sz="1400" b="0" i="0" u="none" strike="noStrike" cap="none" dirty="0">
                <a:solidFill>
                  <a:schemeClr val="dk1"/>
                </a:solidFill>
                <a:latin typeface="Calibri"/>
                <a:ea typeface="Calibri"/>
                <a:cs typeface="Calibri"/>
                <a:sym typeface="Calibri"/>
              </a:rPr>
              <a:t> -O /</a:t>
            </a:r>
            <a:r>
              <a:rPr lang="en-US" sz="1400" b="0" i="0" u="none" strike="noStrike" cap="none" dirty="0" err="1">
                <a:solidFill>
                  <a:schemeClr val="dk1"/>
                </a:solidFill>
                <a:latin typeface="Calibri"/>
                <a:ea typeface="Calibri"/>
                <a:cs typeface="Calibri"/>
                <a:sym typeface="Calibri"/>
              </a:rPr>
              <a:t>etc</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yum.repos.d</a:t>
            </a:r>
            <a:r>
              <a:rPr lang="en-US" sz="1400" b="0" i="0" u="none" strike="noStrike" cap="none" dirty="0">
                <a:solidFill>
                  <a:schemeClr val="dk1"/>
                </a:solidFill>
                <a:latin typeface="Calibri"/>
                <a:ea typeface="Calibri"/>
                <a:cs typeface="Calibri"/>
                <a:sym typeface="Calibri"/>
              </a:rPr>
              <a:t>/</a:t>
            </a:r>
            <a:r>
              <a:rPr lang="en-US" sz="1400" b="0" i="0" u="none" strike="noStrike" cap="none" dirty="0" err="1">
                <a:solidFill>
                  <a:schemeClr val="dk1"/>
                </a:solidFill>
                <a:latin typeface="Calibri"/>
                <a:ea typeface="Calibri"/>
                <a:cs typeface="Calibri"/>
                <a:sym typeface="Calibri"/>
              </a:rPr>
              <a:t>jenkins.repo</a:t>
            </a:r>
            <a:r>
              <a:rPr lang="en-US" sz="1400" b="0" i="0" u="none" strike="noStrike" cap="none" dirty="0">
                <a:solidFill>
                  <a:schemeClr val="dk1"/>
                </a:solidFill>
                <a:latin typeface="Calibri"/>
                <a:ea typeface="Calibri"/>
                <a:cs typeface="Calibri"/>
                <a:sym typeface="Calibri"/>
              </a:rPr>
              <a:t> http://pkg.jenkins-ci.org/redhat-stable/jenkins.repo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rpm --import http://pkg.jenkins-ci.org/redhat-stable/jenkins-ci.org.key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yum install </a:t>
            </a:r>
            <a:r>
              <a:rPr lang="en-US" sz="1400" b="0" i="0" u="none" strike="noStrike" cap="none" dirty="0" err="1">
                <a:solidFill>
                  <a:schemeClr val="dk1"/>
                </a:solidFill>
                <a:latin typeface="Calibri"/>
                <a:ea typeface="Calibri"/>
                <a:cs typeface="Calibri"/>
                <a:sym typeface="Calibri"/>
              </a:rPr>
              <a:t>jenkins</a:t>
            </a: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service </a:t>
            </a:r>
            <a:r>
              <a:rPr lang="en-US" sz="1400" b="0" i="0" u="none" strike="noStrike" cap="none" dirty="0" err="1">
                <a:solidFill>
                  <a:schemeClr val="dk1"/>
                </a:solidFill>
                <a:latin typeface="Calibri"/>
                <a:ea typeface="Calibri"/>
                <a:cs typeface="Calibri"/>
                <a:sym typeface="Calibri"/>
              </a:rPr>
              <a:t>jenkins</a:t>
            </a:r>
            <a:r>
              <a:rPr lang="en-US" sz="1400" b="0" i="0" u="none" strike="noStrike" cap="none" dirty="0">
                <a:solidFill>
                  <a:schemeClr val="dk1"/>
                </a:solidFill>
                <a:latin typeface="Calibri"/>
                <a:ea typeface="Calibri"/>
                <a:cs typeface="Calibri"/>
                <a:sym typeface="Calibri"/>
              </a:rPr>
              <a:t> start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err="1">
                <a:solidFill>
                  <a:schemeClr val="dk1"/>
                </a:solidFill>
                <a:latin typeface="Calibri"/>
                <a:ea typeface="Calibri"/>
                <a:cs typeface="Calibri"/>
                <a:sym typeface="Calibri"/>
              </a:rPr>
              <a:t>sudo</a:t>
            </a:r>
            <a:r>
              <a:rPr lang="en-US" sz="1400" b="0" i="0" u="none" strike="noStrike" cap="none" dirty="0">
                <a:solidFill>
                  <a:schemeClr val="dk1"/>
                </a:solidFill>
                <a:latin typeface="Calibri"/>
                <a:ea typeface="Calibri"/>
                <a:cs typeface="Calibri"/>
                <a:sym typeface="Calibri"/>
              </a:rPr>
              <a:t> </a:t>
            </a:r>
            <a:r>
              <a:rPr lang="en-US" sz="1400" b="0" i="0" u="none" strike="noStrike" cap="none" dirty="0" err="1">
                <a:solidFill>
                  <a:schemeClr val="dk1"/>
                </a:solidFill>
                <a:latin typeface="Calibri"/>
                <a:ea typeface="Calibri"/>
                <a:cs typeface="Calibri"/>
                <a:sym typeface="Calibri"/>
              </a:rPr>
              <a:t>chkconfig</a:t>
            </a:r>
            <a:r>
              <a:rPr lang="en-US" sz="1400" b="0" i="0" u="none" strike="noStrike" cap="none" dirty="0">
                <a:solidFill>
                  <a:schemeClr val="dk1"/>
                </a:solidFill>
                <a:latin typeface="Calibri"/>
                <a:ea typeface="Calibri"/>
                <a:cs typeface="Calibri"/>
                <a:sym typeface="Calibri"/>
              </a:rPr>
              <a:t> --add </a:t>
            </a:r>
            <a:r>
              <a:rPr lang="en-US" sz="1400" b="0" i="0" u="none" strike="noStrike" cap="none" dirty="0" err="1">
                <a:solidFill>
                  <a:schemeClr val="dk1"/>
                </a:solidFill>
                <a:latin typeface="Calibri"/>
                <a:ea typeface="Calibri"/>
                <a:cs typeface="Calibri"/>
                <a:sym typeface="Calibri"/>
              </a:rPr>
              <a:t>jenkins</a:t>
            </a: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That’s it! Now you can go to URL http://&lt;instance </a:t>
            </a:r>
            <a:r>
              <a:rPr lang="en-US" sz="1400" b="0" i="0" u="none" strike="noStrike" cap="none" dirty="0" err="1">
                <a:solidFill>
                  <a:schemeClr val="dk1"/>
                </a:solidFill>
                <a:latin typeface="Calibri"/>
                <a:ea typeface="Calibri"/>
                <a:cs typeface="Calibri"/>
                <a:sym typeface="Calibri"/>
              </a:rPr>
              <a:t>ip</a:t>
            </a:r>
            <a:r>
              <a:rPr lang="en-US" sz="1400" b="0" i="0" u="none" strike="noStrike" cap="none" dirty="0">
                <a:solidFill>
                  <a:schemeClr val="dk1"/>
                </a:solidFill>
                <a:latin typeface="Calibri"/>
                <a:ea typeface="Calibri"/>
                <a:cs typeface="Calibri"/>
                <a:sym typeface="Calibri"/>
              </a:rPr>
              <a:t>&gt;:8080</a:t>
            </a:r>
            <a:endParaRPr sz="1400" b="0" i="0" u="none" strike="noStrike" cap="none" dirty="0">
              <a:solidFill>
                <a:schemeClr val="dk1"/>
              </a:solidFill>
              <a:latin typeface="Calibri"/>
              <a:ea typeface="Calibri"/>
              <a:cs typeface="Calibri"/>
              <a:sym typeface="Calibri"/>
            </a:endParaRPr>
          </a:p>
        </p:txBody>
      </p:sp>
      <p:sp>
        <p:nvSpPr>
          <p:cNvPr id="377" name="Shape 377"/>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78" name="Shape 37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24</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82"/>
        <p:cNvGrpSpPr/>
        <p:nvPr/>
      </p:nvGrpSpPr>
      <p:grpSpPr>
        <a:xfrm>
          <a:off x="0" y="0"/>
          <a:ext cx="0" cy="0"/>
          <a:chOff x="0" y="0"/>
          <a:chExt cx="0" cy="0"/>
        </a:xfrm>
      </p:grpSpPr>
      <p:pic>
        <p:nvPicPr>
          <p:cNvPr id="383" name="Shape 383"/>
          <p:cNvPicPr preferRelativeResize="0"/>
          <p:nvPr/>
        </p:nvPicPr>
        <p:blipFill rotWithShape="1">
          <a:blip r:embed="rId3">
            <a:alphaModFix/>
          </a:blip>
          <a:srcRect/>
          <a:stretch/>
        </p:blipFill>
        <p:spPr>
          <a:xfrm>
            <a:off x="609600" y="457200"/>
            <a:ext cx="11017749" cy="5257800"/>
          </a:xfrm>
          <a:prstGeom prst="rect">
            <a:avLst/>
          </a:prstGeom>
          <a:noFill/>
          <a:ln>
            <a:noFill/>
          </a:ln>
        </p:spPr>
      </p:pic>
      <p:sp>
        <p:nvSpPr>
          <p:cNvPr id="384" name="Shape 384"/>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85" name="Shape 38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25</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89"/>
        <p:cNvGrpSpPr/>
        <p:nvPr/>
      </p:nvGrpSpPr>
      <p:grpSpPr>
        <a:xfrm>
          <a:off x="0" y="0"/>
          <a:ext cx="0" cy="0"/>
          <a:chOff x="0" y="0"/>
          <a:chExt cx="0" cy="0"/>
        </a:xfrm>
      </p:grpSpPr>
      <p:pic>
        <p:nvPicPr>
          <p:cNvPr id="390" name="Shape 390"/>
          <p:cNvPicPr preferRelativeResize="0"/>
          <p:nvPr/>
        </p:nvPicPr>
        <p:blipFill rotWithShape="1">
          <a:blip r:embed="rId3">
            <a:alphaModFix/>
          </a:blip>
          <a:srcRect/>
          <a:stretch/>
        </p:blipFill>
        <p:spPr>
          <a:xfrm>
            <a:off x="685800" y="838200"/>
            <a:ext cx="10534650" cy="2724150"/>
          </a:xfrm>
          <a:prstGeom prst="rect">
            <a:avLst/>
          </a:prstGeom>
          <a:noFill/>
          <a:ln>
            <a:noFill/>
          </a:ln>
        </p:spPr>
      </p:pic>
      <p:sp>
        <p:nvSpPr>
          <p:cNvPr id="391" name="Shape 391"/>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92" name="Shape 39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26</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pic>
        <p:nvPicPr>
          <p:cNvPr id="397" name="Shape 397"/>
          <p:cNvPicPr preferRelativeResize="0"/>
          <p:nvPr/>
        </p:nvPicPr>
        <p:blipFill rotWithShape="1">
          <a:blip r:embed="rId3">
            <a:alphaModFix/>
          </a:blip>
          <a:srcRect/>
          <a:stretch/>
        </p:blipFill>
        <p:spPr>
          <a:xfrm>
            <a:off x="685800" y="609600"/>
            <a:ext cx="10648950" cy="4581525"/>
          </a:xfrm>
          <a:prstGeom prst="rect">
            <a:avLst/>
          </a:prstGeom>
          <a:noFill/>
          <a:ln>
            <a:noFill/>
          </a:ln>
        </p:spPr>
      </p:pic>
      <p:sp>
        <p:nvSpPr>
          <p:cNvPr id="398" name="Shape 398"/>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399" name="Shape 39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27</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4368146" y="137160"/>
            <a:ext cx="4040357" cy="66229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Key Takeaways</a:t>
            </a:r>
            <a:endParaRPr sz="3200" b="1" i="0" u="none" strike="noStrike" cap="none">
              <a:solidFill>
                <a:schemeClr val="dk1"/>
              </a:solidFill>
              <a:latin typeface="Arial Black"/>
              <a:ea typeface="Arial Black"/>
              <a:cs typeface="Arial Black"/>
              <a:sym typeface="Arial Black"/>
            </a:endParaRPr>
          </a:p>
        </p:txBody>
      </p:sp>
      <p:sp>
        <p:nvSpPr>
          <p:cNvPr id="473" name="Shape 473"/>
          <p:cNvSpPr/>
          <p:nvPr/>
        </p:nvSpPr>
        <p:spPr>
          <a:xfrm>
            <a:off x="3150107" y="542594"/>
            <a:ext cx="5891784" cy="17063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Shape 474"/>
          <p:cNvSpPr txBox="1"/>
          <p:nvPr/>
        </p:nvSpPr>
        <p:spPr>
          <a:xfrm>
            <a:off x="629818" y="979402"/>
            <a:ext cx="11188065" cy="4431665"/>
          </a:xfrm>
          <a:prstGeom prst="rect">
            <a:avLst/>
          </a:prstGeom>
          <a:noFill/>
          <a:ln>
            <a:noFill/>
          </a:ln>
        </p:spPr>
        <p:txBody>
          <a:bodyPr spcFirstLastPara="1" wrap="square" lIns="0" tIns="180975" rIns="0" bIns="0" anchor="t" anchorCtr="0">
            <a:noAutofit/>
          </a:bodyPr>
          <a:lstStyle/>
          <a:p>
            <a:pPr marL="241300" marR="0" lvl="0" indent="-228600" algn="l" rtl="0">
              <a:lnSpc>
                <a:spcPct val="100000"/>
              </a:lnSpc>
              <a:spcBef>
                <a:spcPts val="0"/>
              </a:spcBef>
              <a:spcAft>
                <a:spcPts val="0"/>
              </a:spcAft>
              <a:buClr>
                <a:srgbClr val="3E3E3E"/>
              </a:buClr>
              <a:buSzPts val="2200"/>
              <a:buFont typeface="Arial"/>
              <a:buChar char="•"/>
            </a:pPr>
            <a:r>
              <a:rPr lang="en-US" sz="2200" b="0" i="0" u="none" strike="noStrike" cap="none">
                <a:solidFill>
                  <a:srgbClr val="3E3E3E"/>
                </a:solidFill>
                <a:latin typeface="Lucida Sans"/>
                <a:ea typeface="Lucida Sans"/>
                <a:cs typeface="Lucida Sans"/>
                <a:sym typeface="Lucida Sans"/>
              </a:rPr>
              <a:t>Continuous Integration automates the build and testing of code for every</a:t>
            </a:r>
            <a:endParaRPr sz="2200" b="0" i="0" u="none" strike="noStrike" cap="none">
              <a:solidFill>
                <a:schemeClr val="dk1"/>
              </a:solidFill>
              <a:latin typeface="Lucida Sans"/>
              <a:ea typeface="Lucida Sans"/>
              <a:cs typeface="Lucida Sans"/>
              <a:sym typeface="Lucida Sans"/>
            </a:endParaRPr>
          </a:p>
          <a:p>
            <a:pPr marL="381000" marR="0" lvl="0" indent="0" algn="l" rtl="0">
              <a:lnSpc>
                <a:spcPct val="100000"/>
              </a:lnSpc>
              <a:spcBef>
                <a:spcPts val="1320"/>
              </a:spcBef>
              <a:spcAft>
                <a:spcPts val="0"/>
              </a:spcAft>
              <a:buClr>
                <a:srgbClr val="000000"/>
              </a:buClr>
              <a:buSzPts val="2200"/>
              <a:buFont typeface="Arial"/>
              <a:buNone/>
            </a:pPr>
            <a:r>
              <a:rPr lang="en-US" sz="2200" b="0" i="0" u="none" strike="noStrike" cap="none">
                <a:solidFill>
                  <a:srgbClr val="3E3E3E"/>
                </a:solidFill>
                <a:latin typeface="Lucida Sans"/>
                <a:ea typeface="Lucida Sans"/>
                <a:cs typeface="Lucida Sans"/>
                <a:sym typeface="Lucida Sans"/>
              </a:rPr>
              <a:t>commit to version control.</a:t>
            </a:r>
            <a:endParaRPr sz="2200" b="0" i="0" u="none" strike="noStrike" cap="none">
              <a:solidFill>
                <a:schemeClr val="dk1"/>
              </a:solidFill>
              <a:latin typeface="Lucida Sans"/>
              <a:ea typeface="Lucida Sans"/>
              <a:cs typeface="Lucida Sans"/>
              <a:sym typeface="Lucida Sans"/>
            </a:endParaRPr>
          </a:p>
          <a:p>
            <a:pPr marL="241300" marR="612140" lvl="0" indent="-228600" algn="l" rtl="0">
              <a:lnSpc>
                <a:spcPct val="150100"/>
              </a:lnSpc>
              <a:spcBef>
                <a:spcPts val="994"/>
              </a:spcBef>
              <a:spcAft>
                <a:spcPts val="0"/>
              </a:spcAft>
              <a:buClr>
                <a:srgbClr val="3E3E3E"/>
              </a:buClr>
              <a:buSzPts val="2200"/>
              <a:buFont typeface="Arial"/>
              <a:buChar char="•"/>
            </a:pPr>
            <a:r>
              <a:rPr lang="en-US" sz="2200" b="0" i="0" u="none" strike="noStrike" cap="none">
                <a:solidFill>
                  <a:srgbClr val="3E3E3E"/>
                </a:solidFill>
                <a:latin typeface="Lucida Sans"/>
                <a:ea typeface="Lucida Sans"/>
                <a:cs typeface="Lucida Sans"/>
                <a:sym typeface="Lucida Sans"/>
              </a:rPr>
              <a:t>Tools used for Continuous Integration are Jenkins, TeamCity, Travis CI,  Bamboo, and CodeShip.</a:t>
            </a:r>
            <a:endParaRPr sz="2200" b="0" i="0" u="none" strike="noStrike" cap="none">
              <a:solidFill>
                <a:schemeClr val="dk1"/>
              </a:solidFill>
              <a:latin typeface="Lucida Sans"/>
              <a:ea typeface="Lucida Sans"/>
              <a:cs typeface="Lucida Sans"/>
              <a:sym typeface="Lucida Sans"/>
            </a:endParaRPr>
          </a:p>
          <a:p>
            <a:pPr marL="241300" marR="5080" lvl="0" indent="-228600" algn="l" rtl="0">
              <a:lnSpc>
                <a:spcPct val="150100"/>
              </a:lnSpc>
              <a:spcBef>
                <a:spcPts val="995"/>
              </a:spcBef>
              <a:spcAft>
                <a:spcPts val="0"/>
              </a:spcAft>
              <a:buClr>
                <a:srgbClr val="3E3E3E"/>
              </a:buClr>
              <a:buSzPts val="2200"/>
              <a:buFont typeface="Arial"/>
              <a:buChar char="•"/>
            </a:pPr>
            <a:r>
              <a:rPr lang="en-US" sz="2200" b="0" i="0" u="none" strike="noStrike" cap="none">
                <a:solidFill>
                  <a:srgbClr val="3E3E3E"/>
                </a:solidFill>
                <a:latin typeface="Lucida Sans"/>
                <a:ea typeface="Lucida Sans"/>
                <a:cs typeface="Lucida Sans"/>
                <a:sym typeface="Lucida Sans"/>
              </a:rPr>
              <a:t>Jenkins is a cross-platform tool and offers configuration both through GUI  interface and console commands.</a:t>
            </a:r>
            <a:endParaRPr sz="2200" b="0" i="0" u="none" strike="noStrike" cap="none">
              <a:solidFill>
                <a:schemeClr val="dk1"/>
              </a:solidFill>
              <a:latin typeface="Lucida Sans"/>
              <a:ea typeface="Lucida Sans"/>
              <a:cs typeface="Lucida Sans"/>
              <a:sym typeface="Lucida Sans"/>
            </a:endParaRPr>
          </a:p>
          <a:p>
            <a:pPr marL="241300" marR="0" lvl="0" indent="-228600" algn="l" rtl="0">
              <a:lnSpc>
                <a:spcPct val="100000"/>
              </a:lnSpc>
              <a:spcBef>
                <a:spcPts val="2325"/>
              </a:spcBef>
              <a:spcAft>
                <a:spcPts val="0"/>
              </a:spcAft>
              <a:buClr>
                <a:srgbClr val="3E3E3E"/>
              </a:buClr>
              <a:buSzPts val="2200"/>
              <a:buFont typeface="Arial"/>
              <a:buChar char="•"/>
            </a:pPr>
            <a:r>
              <a:rPr lang="en-US" sz="2200" b="0" i="0" u="none" strike="noStrike" cap="none">
                <a:solidFill>
                  <a:srgbClr val="3E3E3E"/>
                </a:solidFill>
                <a:latin typeface="Lucida Sans"/>
                <a:ea typeface="Lucida Sans"/>
                <a:cs typeface="Lucida Sans"/>
                <a:sym typeface="Lucida Sans"/>
              </a:rPr>
              <a:t>TeamCity is a Java-based build management and continuous integration</a:t>
            </a:r>
            <a:endParaRPr sz="2200" b="0" i="0" u="none" strike="noStrike" cap="none">
              <a:solidFill>
                <a:schemeClr val="dk1"/>
              </a:solidFill>
              <a:latin typeface="Lucida Sans"/>
              <a:ea typeface="Lucida Sans"/>
              <a:cs typeface="Lucida Sans"/>
              <a:sym typeface="Lucida Sans"/>
            </a:endParaRPr>
          </a:p>
          <a:p>
            <a:pPr marL="241300" marR="0" lvl="0" indent="0" algn="l" rtl="0">
              <a:lnSpc>
                <a:spcPct val="100000"/>
              </a:lnSpc>
              <a:spcBef>
                <a:spcPts val="1320"/>
              </a:spcBef>
              <a:spcAft>
                <a:spcPts val="0"/>
              </a:spcAft>
              <a:buClr>
                <a:srgbClr val="000000"/>
              </a:buClr>
              <a:buSzPts val="2200"/>
              <a:buFont typeface="Arial"/>
              <a:buNone/>
            </a:pPr>
            <a:r>
              <a:rPr lang="en-US" sz="2200" b="0" i="0" u="none" strike="noStrike" cap="none">
                <a:solidFill>
                  <a:srgbClr val="3E3E3E"/>
                </a:solidFill>
                <a:latin typeface="Lucida Sans"/>
                <a:ea typeface="Lucida Sans"/>
                <a:cs typeface="Lucida Sans"/>
                <a:sym typeface="Lucida Sans"/>
              </a:rPr>
              <a:t>server.</a:t>
            </a:r>
            <a:endParaRPr sz="2200" b="0" i="0" u="none" strike="noStrike" cap="none">
              <a:solidFill>
                <a:schemeClr val="dk1"/>
              </a:solidFill>
              <a:latin typeface="Lucida Sans"/>
              <a:ea typeface="Lucida Sans"/>
              <a:cs typeface="Lucida Sans"/>
              <a:sym typeface="Lucida Sans"/>
            </a:endParaRPr>
          </a:p>
        </p:txBody>
      </p:sp>
      <p:sp>
        <p:nvSpPr>
          <p:cNvPr id="475" name="Shape 475"/>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476" name="Shape 47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28</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08059" y="137160"/>
            <a:ext cx="9365742" cy="3546475"/>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Configure Jenkins to work Maven, Java and GIT</a:t>
            </a:r>
            <a:endParaRPr/>
          </a:p>
          <a:p>
            <a:pPr marL="457200" marR="0" lvl="0" indent="-228600" algn="l" rtl="0">
              <a:lnSpc>
                <a:spcPct val="100000"/>
              </a:lnSpc>
              <a:spcBef>
                <a:spcPts val="0"/>
              </a:spcBef>
              <a:spcAft>
                <a:spcPts val="0"/>
              </a:spcAft>
              <a:buClr>
                <a:srgbClr val="000000"/>
              </a:buClr>
              <a:buSzPts val="1400"/>
              <a:buFont typeface="Arial"/>
              <a:buNone/>
            </a:pPr>
            <a:endParaRPr sz="1800" b="1" i="0" u="sng" strike="noStrike" cap="none">
              <a:solidFill>
                <a:schemeClr val="dk1"/>
              </a:solidFill>
              <a:latin typeface="Calibri"/>
              <a:ea typeface="Calibri"/>
              <a:cs typeface="Calibri"/>
              <a:sym typeface="Calibri"/>
            </a:endParaRPr>
          </a:p>
          <a:p>
            <a:pPr marL="571500" marR="0" lvl="0" indent="-342900" algn="l" rtl="0">
              <a:lnSpc>
                <a:spcPct val="100000"/>
              </a:lnSpc>
              <a:spcBef>
                <a:spcPts val="0"/>
              </a:spcBef>
              <a:spcAft>
                <a:spcPts val="0"/>
              </a:spcAft>
              <a:buClr>
                <a:srgbClr val="000000"/>
              </a:buClr>
              <a:buSzPts val="1400"/>
              <a:buFont typeface="Arial"/>
              <a:buAutoNum type="arabicPeriod"/>
            </a:pPr>
            <a:r>
              <a:rPr lang="en-US" sz="1800" b="0" i="0" u="none" strike="noStrike" cap="none">
                <a:solidFill>
                  <a:schemeClr val="dk1"/>
                </a:solidFill>
                <a:latin typeface="Calibri"/>
                <a:ea typeface="Calibri"/>
                <a:cs typeface="Calibri"/>
                <a:sym typeface="Calibri"/>
              </a:rPr>
              <a:t>Go to Manage Jenkins then select Global Tool Configuration</a:t>
            </a:r>
            <a:endParaRPr/>
          </a:p>
          <a:p>
            <a:pPr marL="571500" marR="0" lvl="0" indent="-342900" algn="l" rtl="0">
              <a:lnSpc>
                <a:spcPct val="100000"/>
              </a:lnSpc>
              <a:spcBef>
                <a:spcPts val="0"/>
              </a:spcBef>
              <a:spcAft>
                <a:spcPts val="0"/>
              </a:spcAft>
              <a:buClr>
                <a:srgbClr val="000000"/>
              </a:buClr>
              <a:buSzPts val="1400"/>
              <a:buFont typeface="Arial"/>
              <a:buAutoNum type="arabicPeriod"/>
            </a:pPr>
            <a:r>
              <a:rPr lang="en-US" sz="1800" b="0" i="0" u="none" strike="noStrike" cap="none">
                <a:solidFill>
                  <a:schemeClr val="dk1"/>
                </a:solidFill>
                <a:latin typeface="Calibri"/>
                <a:ea typeface="Calibri"/>
                <a:cs typeface="Calibri"/>
                <a:sym typeface="Calibri"/>
              </a:rPr>
              <a:t>As you see we need to setup couple of things like JDK, GIT, Maven etc. So Jenkins to know where to locate those tools while build process.</a:t>
            </a:r>
            <a:endParaRPr/>
          </a:p>
          <a:p>
            <a:pPr marL="571500" marR="0" lvl="0" indent="-2540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sp>
        <p:nvSpPr>
          <p:cNvPr id="662" name="Shape 66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pic>
        <p:nvPicPr>
          <p:cNvPr id="663" name="Shape 663"/>
          <p:cNvPicPr preferRelativeResize="0"/>
          <p:nvPr/>
        </p:nvPicPr>
        <p:blipFill rotWithShape="1">
          <a:blip r:embed="rId3">
            <a:alphaModFix/>
          </a:blip>
          <a:srcRect/>
          <a:stretch/>
        </p:blipFill>
        <p:spPr>
          <a:xfrm>
            <a:off x="733839" y="1994044"/>
            <a:ext cx="10724322" cy="4863956"/>
          </a:xfrm>
          <a:prstGeom prst="rect">
            <a:avLst/>
          </a:prstGeom>
          <a:noFill/>
          <a:ln>
            <a:noFill/>
          </a:ln>
        </p:spPr>
      </p:pic>
      <p:sp>
        <p:nvSpPr>
          <p:cNvPr id="664" name="Shape 66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29</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Shape 99"/>
          <p:cNvPicPr preferRelativeResize="0"/>
          <p:nvPr/>
        </p:nvPicPr>
        <p:blipFill rotWithShape="1">
          <a:blip r:embed="rId3">
            <a:alphaModFix/>
          </a:blip>
          <a:srcRect/>
          <a:stretch/>
        </p:blipFill>
        <p:spPr>
          <a:xfrm>
            <a:off x="440585" y="685800"/>
            <a:ext cx="11570941" cy="5486400"/>
          </a:xfrm>
          <a:prstGeom prst="rect">
            <a:avLst/>
          </a:prstGeom>
          <a:noFill/>
          <a:ln>
            <a:noFill/>
          </a:ln>
        </p:spPr>
      </p:pic>
      <p:sp>
        <p:nvSpPr>
          <p:cNvPr id="100" name="Shape 100"/>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01" name="Shape 10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668"/>
        <p:cNvGrpSpPr/>
        <p:nvPr/>
      </p:nvGrpSpPr>
      <p:grpSpPr>
        <a:xfrm>
          <a:off x="0" y="0"/>
          <a:ext cx="0" cy="0"/>
          <a:chOff x="0" y="0"/>
          <a:chExt cx="0" cy="0"/>
        </a:xfrm>
      </p:grpSpPr>
      <p:sp>
        <p:nvSpPr>
          <p:cNvPr id="669" name="Shape 669"/>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pic>
        <p:nvPicPr>
          <p:cNvPr id="670" name="Shape 670"/>
          <p:cNvPicPr preferRelativeResize="0"/>
          <p:nvPr/>
        </p:nvPicPr>
        <p:blipFill rotWithShape="1">
          <a:blip r:embed="rId3">
            <a:alphaModFix/>
          </a:blip>
          <a:srcRect/>
          <a:stretch/>
        </p:blipFill>
        <p:spPr>
          <a:xfrm>
            <a:off x="576360" y="1057026"/>
            <a:ext cx="10157791" cy="3623206"/>
          </a:xfrm>
          <a:prstGeom prst="rect">
            <a:avLst/>
          </a:prstGeom>
          <a:noFill/>
          <a:ln>
            <a:noFill/>
          </a:ln>
        </p:spPr>
      </p:pic>
      <p:pic>
        <p:nvPicPr>
          <p:cNvPr id="671" name="Shape 671"/>
          <p:cNvPicPr preferRelativeResize="0"/>
          <p:nvPr/>
        </p:nvPicPr>
        <p:blipFill rotWithShape="1">
          <a:blip r:embed="rId4">
            <a:alphaModFix/>
          </a:blip>
          <a:srcRect/>
          <a:stretch/>
        </p:blipFill>
        <p:spPr>
          <a:xfrm>
            <a:off x="576360" y="4680232"/>
            <a:ext cx="10494848" cy="2177768"/>
          </a:xfrm>
          <a:prstGeom prst="rect">
            <a:avLst/>
          </a:prstGeom>
          <a:noFill/>
          <a:ln>
            <a:noFill/>
          </a:ln>
        </p:spPr>
      </p:pic>
      <p:sp>
        <p:nvSpPr>
          <p:cNvPr id="672" name="Shape 67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30</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Shape 678"/>
          <p:cNvSpPr txBox="1">
            <a:spLocks noGrp="1"/>
          </p:cNvSpPr>
          <p:nvPr>
            <p:ph type="body" idx="1"/>
          </p:nvPr>
        </p:nvSpPr>
        <p:spPr>
          <a:xfrm>
            <a:off x="417443" y="357809"/>
            <a:ext cx="10361427" cy="4473403"/>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First Maven Based Project</a:t>
            </a:r>
            <a:r>
              <a:rPr lang="en-US" sz="1800" b="0" i="0" u="sng"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Github repo UTR https://github.com/prakashk0301/maven-project.git</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Web.xml: it will tell you how to deploy your application</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Index.jsp: Html page information ,which we can see after successful deployment.</a:t>
            </a:r>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pic>
        <p:nvPicPr>
          <p:cNvPr id="679" name="Shape 679"/>
          <p:cNvPicPr preferRelativeResize="0"/>
          <p:nvPr/>
        </p:nvPicPr>
        <p:blipFill rotWithShape="1">
          <a:blip r:embed="rId3">
            <a:alphaModFix/>
          </a:blip>
          <a:srcRect/>
          <a:stretch/>
        </p:blipFill>
        <p:spPr>
          <a:xfrm>
            <a:off x="0" y="1987826"/>
            <a:ext cx="12192000" cy="4870174"/>
          </a:xfrm>
          <a:prstGeom prst="rect">
            <a:avLst/>
          </a:prstGeom>
          <a:noFill/>
          <a:ln>
            <a:noFill/>
          </a:ln>
        </p:spPr>
      </p:pic>
      <p:sp>
        <p:nvSpPr>
          <p:cNvPr id="680" name="Shape 680"/>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681" name="Shape 68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31</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1413128" y="1284737"/>
            <a:ext cx="9365742" cy="3546475"/>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pic>
        <p:nvPicPr>
          <p:cNvPr id="687" name="Shape 687"/>
          <p:cNvPicPr preferRelativeResize="0"/>
          <p:nvPr/>
        </p:nvPicPr>
        <p:blipFill rotWithShape="1">
          <a:blip r:embed="rId3">
            <a:alphaModFix/>
          </a:blip>
          <a:srcRect/>
          <a:stretch/>
        </p:blipFill>
        <p:spPr>
          <a:xfrm>
            <a:off x="276225" y="738187"/>
            <a:ext cx="11639550" cy="5381625"/>
          </a:xfrm>
          <a:prstGeom prst="rect">
            <a:avLst/>
          </a:prstGeom>
          <a:noFill/>
          <a:ln>
            <a:noFill/>
          </a:ln>
        </p:spPr>
      </p:pic>
      <p:sp>
        <p:nvSpPr>
          <p:cNvPr id="688" name="Shape 688"/>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689" name="Shape 68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32</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Shape 694"/>
          <p:cNvSpPr txBox="1">
            <a:spLocks noGrp="1"/>
          </p:cNvSpPr>
          <p:nvPr>
            <p:ph type="body" idx="1"/>
          </p:nvPr>
        </p:nvSpPr>
        <p:spPr>
          <a:xfrm>
            <a:off x="467139" y="347871"/>
            <a:ext cx="10311731" cy="4483342"/>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In our project we have total 3 pom.xml file</a:t>
            </a:r>
            <a:endParaRPr/>
          </a:p>
        </p:txBody>
      </p:sp>
      <p:pic>
        <p:nvPicPr>
          <p:cNvPr id="695" name="Shape 695"/>
          <p:cNvPicPr preferRelativeResize="0"/>
          <p:nvPr/>
        </p:nvPicPr>
        <p:blipFill rotWithShape="1">
          <a:blip r:embed="rId3">
            <a:alphaModFix/>
          </a:blip>
          <a:srcRect/>
          <a:stretch/>
        </p:blipFill>
        <p:spPr>
          <a:xfrm>
            <a:off x="999259" y="1172816"/>
            <a:ext cx="10193482" cy="5685183"/>
          </a:xfrm>
          <a:prstGeom prst="rect">
            <a:avLst/>
          </a:prstGeom>
          <a:noFill/>
          <a:ln>
            <a:noFill/>
          </a:ln>
        </p:spPr>
      </p:pic>
      <p:sp>
        <p:nvSpPr>
          <p:cNvPr id="696" name="Shape 696"/>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697" name="Shape 69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33</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701"/>
        <p:cNvGrpSpPr/>
        <p:nvPr/>
      </p:nvGrpSpPr>
      <p:grpSpPr>
        <a:xfrm>
          <a:off x="0" y="0"/>
          <a:ext cx="0" cy="0"/>
          <a:chOff x="0" y="0"/>
          <a:chExt cx="0" cy="0"/>
        </a:xfrm>
      </p:grpSpPr>
      <p:pic>
        <p:nvPicPr>
          <p:cNvPr id="702" name="Shape 702"/>
          <p:cNvPicPr preferRelativeResize="0"/>
          <p:nvPr/>
        </p:nvPicPr>
        <p:blipFill rotWithShape="1">
          <a:blip r:embed="rId3">
            <a:alphaModFix/>
          </a:blip>
          <a:srcRect/>
          <a:stretch/>
        </p:blipFill>
        <p:spPr>
          <a:xfrm>
            <a:off x="461962" y="857250"/>
            <a:ext cx="11268075" cy="5143500"/>
          </a:xfrm>
          <a:prstGeom prst="rect">
            <a:avLst/>
          </a:prstGeom>
          <a:noFill/>
          <a:ln>
            <a:noFill/>
          </a:ln>
        </p:spPr>
      </p:pic>
      <p:sp>
        <p:nvSpPr>
          <p:cNvPr id="703" name="Shape 70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04" name="Shape 70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34</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708"/>
        <p:cNvGrpSpPr/>
        <p:nvPr/>
      </p:nvGrpSpPr>
      <p:grpSpPr>
        <a:xfrm>
          <a:off x="0" y="0"/>
          <a:ext cx="0" cy="0"/>
          <a:chOff x="0" y="0"/>
          <a:chExt cx="0" cy="0"/>
        </a:xfrm>
      </p:grpSpPr>
      <p:pic>
        <p:nvPicPr>
          <p:cNvPr id="709" name="Shape 709"/>
          <p:cNvPicPr preferRelativeResize="0"/>
          <p:nvPr/>
        </p:nvPicPr>
        <p:blipFill rotWithShape="1">
          <a:blip r:embed="rId3">
            <a:alphaModFix/>
          </a:blip>
          <a:srcRect/>
          <a:stretch/>
        </p:blipFill>
        <p:spPr>
          <a:xfrm>
            <a:off x="463203" y="1241882"/>
            <a:ext cx="10410825" cy="1971675"/>
          </a:xfrm>
          <a:prstGeom prst="rect">
            <a:avLst/>
          </a:prstGeom>
          <a:noFill/>
          <a:ln>
            <a:noFill/>
          </a:ln>
        </p:spPr>
      </p:pic>
      <p:sp>
        <p:nvSpPr>
          <p:cNvPr id="710" name="Shape 710"/>
          <p:cNvSpPr/>
          <p:nvPr/>
        </p:nvSpPr>
        <p:spPr>
          <a:xfrm>
            <a:off x="980660" y="934105"/>
            <a:ext cx="989336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sng" strike="noStrike" cap="none">
                <a:solidFill>
                  <a:srgbClr val="000000"/>
                </a:solidFill>
                <a:latin typeface="Arial"/>
                <a:ea typeface="Arial"/>
                <a:cs typeface="Arial"/>
                <a:sym typeface="Arial"/>
              </a:rPr>
              <a:t>Jenkins has build our project in a workspace under a shared directory on the local box</a:t>
            </a:r>
            <a:endParaRPr/>
          </a:p>
        </p:txBody>
      </p:sp>
      <p:pic>
        <p:nvPicPr>
          <p:cNvPr id="711" name="Shape 711"/>
          <p:cNvPicPr preferRelativeResize="0"/>
          <p:nvPr/>
        </p:nvPicPr>
        <p:blipFill rotWithShape="1">
          <a:blip r:embed="rId4">
            <a:alphaModFix/>
          </a:blip>
          <a:srcRect/>
          <a:stretch/>
        </p:blipFill>
        <p:spPr>
          <a:xfrm>
            <a:off x="980660" y="4336343"/>
            <a:ext cx="9315450" cy="1866900"/>
          </a:xfrm>
          <a:prstGeom prst="rect">
            <a:avLst/>
          </a:prstGeom>
          <a:noFill/>
          <a:ln>
            <a:noFill/>
          </a:ln>
        </p:spPr>
      </p:pic>
      <p:sp>
        <p:nvSpPr>
          <p:cNvPr id="712" name="Shape 712"/>
          <p:cNvSpPr/>
          <p:nvPr/>
        </p:nvSpPr>
        <p:spPr>
          <a:xfrm>
            <a:off x="1202635" y="3275112"/>
            <a:ext cx="8497955"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Jenkins figured out the right order to build the job, First one is the root directory of our project</a:t>
            </a:r>
            <a:endParaRPr/>
          </a:p>
        </p:txBody>
      </p:sp>
      <p:sp>
        <p:nvSpPr>
          <p:cNvPr id="713" name="Shape 71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14" name="Shape 71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35</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298173" y="1951316"/>
            <a:ext cx="10707125" cy="1223964"/>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1" i="0" u="sng"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800" b="1" i="0" u="sng"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Server module: Jenkins is executing the sequence of build command such as compile, test for packaging</a:t>
            </a:r>
            <a:endParaRPr sz="1800" b="1" i="0" u="sng" strike="noStrike" cap="none">
              <a:solidFill>
                <a:schemeClr val="dk1"/>
              </a:solidFill>
              <a:latin typeface="Calibri"/>
              <a:ea typeface="Calibri"/>
              <a:cs typeface="Calibri"/>
              <a:sym typeface="Calibri"/>
            </a:endParaRPr>
          </a:p>
        </p:txBody>
      </p:sp>
      <p:pic>
        <p:nvPicPr>
          <p:cNvPr id="720" name="Shape 720"/>
          <p:cNvPicPr preferRelativeResize="0"/>
          <p:nvPr/>
        </p:nvPicPr>
        <p:blipFill rotWithShape="1">
          <a:blip r:embed="rId3">
            <a:alphaModFix/>
          </a:blip>
          <a:srcRect/>
          <a:stretch/>
        </p:blipFill>
        <p:spPr>
          <a:xfrm>
            <a:off x="298174" y="618158"/>
            <a:ext cx="11893826" cy="1333158"/>
          </a:xfrm>
          <a:prstGeom prst="rect">
            <a:avLst/>
          </a:prstGeom>
          <a:noFill/>
          <a:ln>
            <a:noFill/>
          </a:ln>
        </p:spPr>
      </p:pic>
      <p:sp>
        <p:nvSpPr>
          <p:cNvPr id="721" name="Shape 721"/>
          <p:cNvSpPr/>
          <p:nvPr/>
        </p:nvSpPr>
        <p:spPr>
          <a:xfrm>
            <a:off x="360599" y="-50575"/>
            <a:ext cx="1147080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sng" strike="noStrike" cap="none">
                <a:solidFill>
                  <a:srgbClr val="000000"/>
                </a:solidFill>
                <a:latin typeface="Arial"/>
                <a:ea typeface="Arial"/>
                <a:cs typeface="Arial"/>
                <a:sym typeface="Arial"/>
              </a:rPr>
              <a:t>Cleaning the environment before building the job, Basically it is removing any artifact before building</a:t>
            </a:r>
            <a:endParaRPr/>
          </a:p>
        </p:txBody>
      </p:sp>
      <p:pic>
        <p:nvPicPr>
          <p:cNvPr id="722" name="Shape 722"/>
          <p:cNvPicPr preferRelativeResize="0"/>
          <p:nvPr/>
        </p:nvPicPr>
        <p:blipFill rotWithShape="1">
          <a:blip r:embed="rId4">
            <a:alphaModFix/>
          </a:blip>
          <a:srcRect/>
          <a:stretch/>
        </p:blipFill>
        <p:spPr>
          <a:xfrm>
            <a:off x="423024" y="3004457"/>
            <a:ext cx="10582275" cy="3660265"/>
          </a:xfrm>
          <a:prstGeom prst="rect">
            <a:avLst/>
          </a:prstGeom>
          <a:noFill/>
          <a:ln>
            <a:noFill/>
          </a:ln>
        </p:spPr>
      </p:pic>
      <p:sp>
        <p:nvSpPr>
          <p:cNvPr id="723" name="Shape 723"/>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24" name="Shape 72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36</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629356" y="199363"/>
            <a:ext cx="8946723" cy="59445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After server module it prints out the Unit test report</a:t>
            </a:r>
            <a:endParaRPr/>
          </a:p>
          <a:p>
            <a:pPr marL="457200" marR="0" lvl="0" indent="-228600" algn="l" rtl="0">
              <a:lnSpc>
                <a:spcPct val="100000"/>
              </a:lnSpc>
              <a:spcBef>
                <a:spcPts val="0"/>
              </a:spcBef>
              <a:spcAft>
                <a:spcPts val="0"/>
              </a:spcAft>
              <a:buClr>
                <a:srgbClr val="000000"/>
              </a:buClr>
              <a:buSzPts val="1400"/>
              <a:buFont typeface="Arial"/>
              <a:buNone/>
            </a:pPr>
            <a:endParaRPr sz="1800" b="1" i="0" u="sng" strike="noStrike" cap="none">
              <a:solidFill>
                <a:schemeClr val="dk1"/>
              </a:solidFill>
              <a:latin typeface="Calibri"/>
              <a:ea typeface="Calibri"/>
              <a:cs typeface="Calibri"/>
              <a:sym typeface="Calibri"/>
            </a:endParaRPr>
          </a:p>
        </p:txBody>
      </p:sp>
      <p:pic>
        <p:nvPicPr>
          <p:cNvPr id="731" name="Shape 731"/>
          <p:cNvPicPr preferRelativeResize="0"/>
          <p:nvPr/>
        </p:nvPicPr>
        <p:blipFill rotWithShape="1">
          <a:blip r:embed="rId3">
            <a:alphaModFix/>
          </a:blip>
          <a:srcRect/>
          <a:stretch/>
        </p:blipFill>
        <p:spPr>
          <a:xfrm>
            <a:off x="724476" y="793820"/>
            <a:ext cx="6924675" cy="2000250"/>
          </a:xfrm>
          <a:prstGeom prst="rect">
            <a:avLst/>
          </a:prstGeom>
          <a:noFill/>
          <a:ln>
            <a:noFill/>
          </a:ln>
        </p:spPr>
      </p:pic>
      <p:pic>
        <p:nvPicPr>
          <p:cNvPr id="732" name="Shape 732"/>
          <p:cNvPicPr preferRelativeResize="0"/>
          <p:nvPr/>
        </p:nvPicPr>
        <p:blipFill rotWithShape="1">
          <a:blip r:embed="rId4">
            <a:alphaModFix/>
          </a:blip>
          <a:srcRect/>
          <a:stretch/>
        </p:blipFill>
        <p:spPr>
          <a:xfrm>
            <a:off x="629356" y="3853753"/>
            <a:ext cx="10753725" cy="1562100"/>
          </a:xfrm>
          <a:prstGeom prst="rect">
            <a:avLst/>
          </a:prstGeom>
          <a:noFill/>
          <a:ln>
            <a:noFill/>
          </a:ln>
        </p:spPr>
      </p:pic>
      <p:sp>
        <p:nvSpPr>
          <p:cNvPr id="733" name="Shape 733"/>
          <p:cNvSpPr/>
          <p:nvPr/>
        </p:nvSpPr>
        <p:spPr>
          <a:xfrm>
            <a:off x="849830" y="3275113"/>
            <a:ext cx="789223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Lastly it package the Server module and producing the jar file under the server directory</a:t>
            </a:r>
            <a:endParaRPr/>
          </a:p>
        </p:txBody>
      </p:sp>
      <p:pic>
        <p:nvPicPr>
          <p:cNvPr id="734" name="Shape 734"/>
          <p:cNvPicPr preferRelativeResize="0"/>
          <p:nvPr/>
        </p:nvPicPr>
        <p:blipFill rotWithShape="1">
          <a:blip r:embed="rId5">
            <a:alphaModFix/>
          </a:blip>
          <a:srcRect/>
          <a:stretch/>
        </p:blipFill>
        <p:spPr>
          <a:xfrm>
            <a:off x="629356" y="5804623"/>
            <a:ext cx="11382375" cy="838200"/>
          </a:xfrm>
          <a:prstGeom prst="rect">
            <a:avLst/>
          </a:prstGeom>
          <a:noFill/>
          <a:ln>
            <a:noFill/>
          </a:ln>
        </p:spPr>
      </p:pic>
      <p:sp>
        <p:nvSpPr>
          <p:cNvPr id="735" name="Shape 735"/>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36" name="Shape 73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37</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740"/>
        <p:cNvGrpSpPr/>
        <p:nvPr/>
      </p:nvGrpSpPr>
      <p:grpSpPr>
        <a:xfrm>
          <a:off x="0" y="0"/>
          <a:ext cx="0" cy="0"/>
          <a:chOff x="0" y="0"/>
          <a:chExt cx="0" cy="0"/>
        </a:xfrm>
      </p:grpSpPr>
      <p:sp>
        <p:nvSpPr>
          <p:cNvPr id="741" name="Shape 741"/>
          <p:cNvSpPr txBox="1">
            <a:spLocks noGrp="1"/>
          </p:cNvSpPr>
          <p:nvPr>
            <p:ph type="body" idx="1"/>
          </p:nvPr>
        </p:nvSpPr>
        <p:spPr>
          <a:xfrm>
            <a:off x="1413128" y="1284737"/>
            <a:ext cx="9365742" cy="3546475"/>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pic>
        <p:nvPicPr>
          <p:cNvPr id="742" name="Shape 742"/>
          <p:cNvPicPr preferRelativeResize="0"/>
          <p:nvPr/>
        </p:nvPicPr>
        <p:blipFill rotWithShape="1">
          <a:blip r:embed="rId3">
            <a:alphaModFix/>
          </a:blip>
          <a:srcRect/>
          <a:stretch/>
        </p:blipFill>
        <p:spPr>
          <a:xfrm>
            <a:off x="257175" y="766141"/>
            <a:ext cx="11934825" cy="1409700"/>
          </a:xfrm>
          <a:prstGeom prst="rect">
            <a:avLst/>
          </a:prstGeom>
          <a:noFill/>
          <a:ln>
            <a:noFill/>
          </a:ln>
        </p:spPr>
      </p:pic>
      <p:sp>
        <p:nvSpPr>
          <p:cNvPr id="743" name="Shape 743"/>
          <p:cNvSpPr/>
          <p:nvPr/>
        </p:nvSpPr>
        <p:spPr>
          <a:xfrm>
            <a:off x="515881" y="279598"/>
            <a:ext cx="7274748"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sng" strike="noStrike" cap="none">
                <a:solidFill>
                  <a:srgbClr val="000000"/>
                </a:solidFill>
                <a:latin typeface="Arial"/>
                <a:ea typeface="Arial"/>
                <a:cs typeface="Arial"/>
                <a:sym typeface="Arial"/>
              </a:rPr>
              <a:t>Building the webapp module which is pretty similar to the server module</a:t>
            </a:r>
            <a:endParaRPr/>
          </a:p>
        </p:txBody>
      </p:sp>
      <p:pic>
        <p:nvPicPr>
          <p:cNvPr id="744" name="Shape 744"/>
          <p:cNvPicPr preferRelativeResize="0"/>
          <p:nvPr/>
        </p:nvPicPr>
        <p:blipFill rotWithShape="1">
          <a:blip r:embed="rId4">
            <a:alphaModFix/>
          </a:blip>
          <a:srcRect/>
          <a:stretch/>
        </p:blipFill>
        <p:spPr>
          <a:xfrm>
            <a:off x="108917" y="2506318"/>
            <a:ext cx="9886950" cy="4191000"/>
          </a:xfrm>
          <a:prstGeom prst="rect">
            <a:avLst/>
          </a:prstGeom>
          <a:noFill/>
          <a:ln>
            <a:noFill/>
          </a:ln>
        </p:spPr>
      </p:pic>
      <p:sp>
        <p:nvSpPr>
          <p:cNvPr id="745" name="Shape 745"/>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46" name="Shape 7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38</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751"/>
        <p:cNvGrpSpPr/>
        <p:nvPr/>
      </p:nvGrpSpPr>
      <p:grpSpPr>
        <a:xfrm>
          <a:off x="0" y="0"/>
          <a:ext cx="0" cy="0"/>
          <a:chOff x="0" y="0"/>
          <a:chExt cx="0" cy="0"/>
        </a:xfrm>
      </p:grpSpPr>
      <p:sp>
        <p:nvSpPr>
          <p:cNvPr id="752" name="Shape 752"/>
          <p:cNvSpPr txBox="1">
            <a:spLocks noGrp="1"/>
          </p:cNvSpPr>
          <p:nvPr>
            <p:ph type="body" idx="1"/>
          </p:nvPr>
        </p:nvSpPr>
        <p:spPr>
          <a:xfrm>
            <a:off x="280555" y="187037"/>
            <a:ext cx="11367654" cy="76892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In the end it packages the webapp module and produces the webapp war file which can be further deploy to </a:t>
            </a:r>
            <a:endParaRPr/>
          </a:p>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servlet container like tomcat, apache</a:t>
            </a:r>
            <a:endParaRPr sz="1800" b="1" i="0" u="sng" strike="noStrike" cap="none">
              <a:solidFill>
                <a:schemeClr val="dk1"/>
              </a:solidFill>
              <a:latin typeface="Calibri"/>
              <a:ea typeface="Calibri"/>
              <a:cs typeface="Calibri"/>
              <a:sym typeface="Calibri"/>
            </a:endParaRPr>
          </a:p>
        </p:txBody>
      </p:sp>
      <p:pic>
        <p:nvPicPr>
          <p:cNvPr id="753" name="Shape 753"/>
          <p:cNvPicPr preferRelativeResize="0"/>
          <p:nvPr/>
        </p:nvPicPr>
        <p:blipFill rotWithShape="1">
          <a:blip r:embed="rId3">
            <a:alphaModFix/>
          </a:blip>
          <a:srcRect/>
          <a:stretch/>
        </p:blipFill>
        <p:spPr>
          <a:xfrm>
            <a:off x="104775" y="1060305"/>
            <a:ext cx="12087225" cy="4467225"/>
          </a:xfrm>
          <a:prstGeom prst="rect">
            <a:avLst/>
          </a:prstGeom>
          <a:noFill/>
          <a:ln>
            <a:noFill/>
          </a:ln>
        </p:spPr>
      </p:pic>
      <p:sp>
        <p:nvSpPr>
          <p:cNvPr id="754" name="Shape 754"/>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55" name="Shape 75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39</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630928" y="125095"/>
            <a:ext cx="6089541"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Continuous Integration</a:t>
            </a:r>
            <a:endParaRPr sz="3200" b="1" i="0" u="none" strike="noStrike" cap="none">
              <a:solidFill>
                <a:schemeClr val="dk1"/>
              </a:solidFill>
              <a:latin typeface="Arial Black"/>
              <a:ea typeface="Arial Black"/>
              <a:cs typeface="Arial Black"/>
              <a:sym typeface="Arial Black"/>
            </a:endParaRPr>
          </a:p>
        </p:txBody>
      </p:sp>
      <p:sp>
        <p:nvSpPr>
          <p:cNvPr id="108" name="Shape 108"/>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Shape 109"/>
          <p:cNvSpPr/>
          <p:nvPr/>
        </p:nvSpPr>
        <p:spPr>
          <a:xfrm>
            <a:off x="3470658" y="899653"/>
            <a:ext cx="5511566" cy="540777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Shape 110"/>
          <p:cNvSpPr txBox="1"/>
          <p:nvPr/>
        </p:nvSpPr>
        <p:spPr>
          <a:xfrm>
            <a:off x="246379" y="2759786"/>
            <a:ext cx="2818130" cy="57467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Process of automating the</a:t>
            </a:r>
            <a:endParaRPr sz="1800" b="0" i="0" u="none" strike="noStrike" cap="none">
              <a:solidFill>
                <a:schemeClr val="dk1"/>
              </a:solidFill>
              <a:latin typeface="Lucida Sans"/>
              <a:ea typeface="Lucida Sans"/>
              <a:cs typeface="Lucida Sans"/>
              <a:sym typeface="Lucida Sans"/>
            </a:endParaRPr>
          </a:p>
          <a:p>
            <a:pPr marL="12700" marR="0" lvl="0" indent="0" algn="l" rtl="0">
              <a:lnSpc>
                <a:spcPct val="100000"/>
              </a:lnSpc>
              <a:spcBef>
                <a:spcPts val="5"/>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build and testing of code</a:t>
            </a:r>
            <a:endParaRPr sz="1800" b="0" i="0" u="none" strike="noStrike" cap="none">
              <a:solidFill>
                <a:schemeClr val="dk1"/>
              </a:solidFill>
              <a:latin typeface="Lucida Sans"/>
              <a:ea typeface="Lucida Sans"/>
              <a:cs typeface="Lucida Sans"/>
              <a:sym typeface="Lucida Sans"/>
            </a:endParaRPr>
          </a:p>
        </p:txBody>
      </p:sp>
      <p:sp>
        <p:nvSpPr>
          <p:cNvPr id="111" name="Shape 111"/>
          <p:cNvSpPr txBox="1"/>
          <p:nvPr/>
        </p:nvSpPr>
        <p:spPr>
          <a:xfrm>
            <a:off x="1025448" y="917828"/>
            <a:ext cx="3295650" cy="848360"/>
          </a:xfrm>
          <a:prstGeom prst="rect">
            <a:avLst/>
          </a:prstGeom>
          <a:noFill/>
          <a:ln>
            <a:noFill/>
          </a:ln>
        </p:spPr>
        <p:txBody>
          <a:bodyPr spcFirstLastPara="1" wrap="square" lIns="0" tIns="12700" rIns="0" bIns="0" anchor="t" anchorCtr="0">
            <a:noAutofit/>
          </a:bodyPr>
          <a:lstStyle/>
          <a:p>
            <a:pPr marL="12065" marR="5080" lvl="0" indent="-2539"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Shares code and unit tests by  merging changes into a shared  version control repository</a:t>
            </a:r>
            <a:endParaRPr sz="1800" b="0" i="0" u="none" strike="noStrike" cap="none">
              <a:solidFill>
                <a:schemeClr val="dk1"/>
              </a:solidFill>
              <a:latin typeface="Lucida Sans"/>
              <a:ea typeface="Lucida Sans"/>
              <a:cs typeface="Lucida Sans"/>
              <a:sym typeface="Lucida Sans"/>
            </a:endParaRPr>
          </a:p>
        </p:txBody>
      </p:sp>
      <p:sp>
        <p:nvSpPr>
          <p:cNvPr id="112" name="Shape 112"/>
          <p:cNvSpPr txBox="1"/>
          <p:nvPr/>
        </p:nvSpPr>
        <p:spPr>
          <a:xfrm>
            <a:off x="7967598" y="894715"/>
            <a:ext cx="3839845" cy="84836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Triggers an automated build system  to get the latest code from the  shared repository</a:t>
            </a:r>
            <a:endParaRPr sz="1800" b="0" i="0" u="none" strike="noStrike" cap="none">
              <a:solidFill>
                <a:schemeClr val="dk1"/>
              </a:solidFill>
              <a:latin typeface="Lucida Sans"/>
              <a:ea typeface="Lucida Sans"/>
              <a:cs typeface="Lucida Sans"/>
              <a:sym typeface="Lucida Sans"/>
            </a:endParaRPr>
          </a:p>
        </p:txBody>
      </p:sp>
      <p:sp>
        <p:nvSpPr>
          <p:cNvPr id="113" name="Shape 113"/>
          <p:cNvSpPr txBox="1"/>
          <p:nvPr/>
        </p:nvSpPr>
        <p:spPr>
          <a:xfrm>
            <a:off x="8721343" y="3951223"/>
            <a:ext cx="2884170" cy="1397635"/>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Eliminates long waiting  periods to minimize merge  conflicts, hard to fix bugs,  diverging code strategies,  and duplicated efforts</a:t>
            </a:r>
            <a:endParaRPr sz="1800" b="0" i="0" u="none" strike="noStrike" cap="none">
              <a:solidFill>
                <a:schemeClr val="dk1"/>
              </a:solidFill>
              <a:latin typeface="Lucida Sans"/>
              <a:ea typeface="Lucida Sans"/>
              <a:cs typeface="Lucida Sans"/>
              <a:sym typeface="Lucida Sans"/>
            </a:endParaRPr>
          </a:p>
        </p:txBody>
      </p:sp>
      <p:sp>
        <p:nvSpPr>
          <p:cNvPr id="114" name="Shape 114"/>
          <p:cNvSpPr txBox="1"/>
          <p:nvPr/>
        </p:nvSpPr>
        <p:spPr>
          <a:xfrm>
            <a:off x="6860793" y="5801969"/>
            <a:ext cx="4798695" cy="84836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Requires development team’s code to be  merged with a shared version control branch  continuously to avoid problems</a:t>
            </a:r>
            <a:endParaRPr sz="1800" b="0" i="0" u="none" strike="noStrike" cap="none">
              <a:solidFill>
                <a:schemeClr val="dk1"/>
              </a:solidFill>
              <a:latin typeface="Lucida Sans"/>
              <a:ea typeface="Lucida Sans"/>
              <a:cs typeface="Lucida Sans"/>
              <a:sym typeface="Lucida Sans"/>
            </a:endParaRPr>
          </a:p>
        </p:txBody>
      </p:sp>
      <p:sp>
        <p:nvSpPr>
          <p:cNvPr id="115" name="Shape 115"/>
          <p:cNvSpPr txBox="1"/>
          <p:nvPr/>
        </p:nvSpPr>
        <p:spPr>
          <a:xfrm>
            <a:off x="1278382" y="4854955"/>
            <a:ext cx="2523490" cy="1123315"/>
          </a:xfrm>
          <a:prstGeom prst="rect">
            <a:avLst/>
          </a:prstGeom>
          <a:noFill/>
          <a:ln>
            <a:noFill/>
          </a:ln>
        </p:spPr>
        <p:txBody>
          <a:bodyPr spcFirstLastPara="1" wrap="square" lIns="0" tIns="12700" rIns="0" bIns="0" anchor="t" anchorCtr="0">
            <a:noAutofit/>
          </a:bodyPr>
          <a:lstStyle/>
          <a:p>
            <a:pPr marL="12700" marR="5080" lvl="0" indent="15240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Popular CI tools in the  market are Jenkins,  TeamCity, Travis CI,  Bamboo, and CodeShip</a:t>
            </a:r>
            <a:endParaRPr sz="1800" b="0" i="0" u="none" strike="noStrike" cap="none">
              <a:solidFill>
                <a:schemeClr val="dk1"/>
              </a:solidFill>
              <a:latin typeface="Lucida Sans"/>
              <a:ea typeface="Lucida Sans"/>
              <a:cs typeface="Lucida Sans"/>
              <a:sym typeface="Lucida Sans"/>
            </a:endParaRPr>
          </a:p>
        </p:txBody>
      </p:sp>
      <p:sp>
        <p:nvSpPr>
          <p:cNvPr id="116" name="Shape 116"/>
          <p:cNvSpPr txBox="1"/>
          <p:nvPr/>
        </p:nvSpPr>
        <p:spPr>
          <a:xfrm>
            <a:off x="3767709" y="2763774"/>
            <a:ext cx="170815" cy="330835"/>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1</a:t>
            </a:r>
            <a:endParaRPr sz="2000" b="0" i="0" u="none" strike="noStrike" cap="none">
              <a:solidFill>
                <a:schemeClr val="dk1"/>
              </a:solidFill>
              <a:latin typeface="Tahoma"/>
              <a:ea typeface="Tahoma"/>
              <a:cs typeface="Tahoma"/>
              <a:sym typeface="Tahoma"/>
            </a:endParaRPr>
          </a:p>
        </p:txBody>
      </p:sp>
      <p:sp>
        <p:nvSpPr>
          <p:cNvPr id="117" name="Shape 117"/>
          <p:cNvSpPr txBox="1"/>
          <p:nvPr/>
        </p:nvSpPr>
        <p:spPr>
          <a:xfrm>
            <a:off x="4998720" y="1079373"/>
            <a:ext cx="3229610" cy="274421"/>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3000"/>
              <a:buFont typeface="Arial"/>
              <a:buNone/>
            </a:pPr>
            <a:r>
              <a:rPr lang="en-US" sz="3000" b="1" i="0" u="none" strike="noStrike" cap="none" baseline="30000">
                <a:solidFill>
                  <a:schemeClr val="dk1"/>
                </a:solidFill>
                <a:latin typeface="Tahoma"/>
                <a:ea typeface="Tahoma"/>
                <a:cs typeface="Tahoma"/>
                <a:sym typeface="Tahoma"/>
              </a:rPr>
              <a:t>2                            3	</a:t>
            </a:r>
            <a:endParaRPr sz="2000" b="0" i="0" u="none" strike="noStrike" cap="none">
              <a:solidFill>
                <a:schemeClr val="dk1"/>
              </a:solidFill>
              <a:latin typeface="Tahoma"/>
              <a:ea typeface="Tahoma"/>
              <a:cs typeface="Tahoma"/>
              <a:sym typeface="Tahoma"/>
            </a:endParaRPr>
          </a:p>
        </p:txBody>
      </p:sp>
      <p:sp>
        <p:nvSpPr>
          <p:cNvPr id="118" name="Shape 118"/>
          <p:cNvSpPr txBox="1"/>
          <p:nvPr/>
        </p:nvSpPr>
        <p:spPr>
          <a:xfrm>
            <a:off x="8633395" y="2046832"/>
            <a:ext cx="3060065" cy="1123315"/>
          </a:xfrm>
          <a:prstGeom prst="rect">
            <a:avLst/>
          </a:prstGeom>
          <a:noFill/>
          <a:ln>
            <a:noFill/>
          </a:ln>
        </p:spPr>
        <p:txBody>
          <a:bodyPr spcFirstLastPara="1" wrap="square" lIns="0" tIns="12700" rIns="0" bIns="0" anchor="t" anchorCtr="0">
            <a:noAutofit/>
          </a:bodyPr>
          <a:lstStyle/>
          <a:p>
            <a:pPr marL="627380" marR="508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Integrates the changes  made by software</a:t>
            </a:r>
            <a:endParaRPr sz="1800" b="0" i="0" u="none" strike="noStrike" cap="none">
              <a:solidFill>
                <a:schemeClr val="dk1"/>
              </a:solidFill>
              <a:latin typeface="Lucida Sans"/>
              <a:ea typeface="Lucida Sans"/>
              <a:cs typeface="Lucida Sans"/>
              <a:sym typeface="Lucida Sans"/>
            </a:endParaRPr>
          </a:p>
          <a:p>
            <a:pPr marL="12700" marR="0" lvl="0" indent="0" algn="l" rtl="0">
              <a:lnSpc>
                <a:spcPct val="1095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4	</a:t>
            </a:r>
            <a:r>
              <a:rPr lang="en-US" sz="1800" b="0" i="0" u="none" strike="noStrike" cap="none">
                <a:solidFill>
                  <a:schemeClr val="dk1"/>
                </a:solidFill>
                <a:latin typeface="Lucida Sans"/>
                <a:ea typeface="Lucida Sans"/>
                <a:cs typeface="Lucida Sans"/>
                <a:sym typeface="Lucida Sans"/>
              </a:rPr>
              <a:t>developers with the</a:t>
            </a:r>
            <a:endParaRPr sz="1800" b="0" i="0" u="none" strike="noStrike" cap="none">
              <a:solidFill>
                <a:schemeClr val="dk1"/>
              </a:solidFill>
              <a:latin typeface="Lucida Sans"/>
              <a:ea typeface="Lucida Sans"/>
              <a:cs typeface="Lucida Sans"/>
              <a:sym typeface="Lucida Sans"/>
            </a:endParaRPr>
          </a:p>
          <a:p>
            <a:pPr marL="627380" marR="0" lvl="0" indent="0" algn="l" rtl="0">
              <a:lnSpc>
                <a:spcPct val="118611"/>
              </a:lnSpc>
              <a:spcBef>
                <a:spcPts val="0"/>
              </a:spcBef>
              <a:spcAft>
                <a:spcPts val="0"/>
              </a:spcAft>
              <a:buClr>
                <a:srgbClr val="000000"/>
              </a:buClr>
              <a:buSzPts val="1800"/>
              <a:buFont typeface="Arial"/>
              <a:buNone/>
            </a:pPr>
            <a:r>
              <a:rPr lang="en-US" sz="1800" b="0" i="0" u="none" strike="noStrike" cap="none">
                <a:solidFill>
                  <a:schemeClr val="dk1"/>
                </a:solidFill>
                <a:latin typeface="Lucida Sans"/>
                <a:ea typeface="Lucida Sans"/>
                <a:cs typeface="Lucida Sans"/>
                <a:sym typeface="Lucida Sans"/>
              </a:rPr>
              <a:t>team’s code base</a:t>
            </a:r>
            <a:endParaRPr sz="1800" b="0" i="0" u="none" strike="noStrike" cap="none">
              <a:solidFill>
                <a:schemeClr val="dk1"/>
              </a:solidFill>
              <a:latin typeface="Lucida Sans"/>
              <a:ea typeface="Lucida Sans"/>
              <a:cs typeface="Lucida Sans"/>
              <a:sym typeface="Lucida Sans"/>
            </a:endParaRPr>
          </a:p>
        </p:txBody>
      </p:sp>
      <p:sp>
        <p:nvSpPr>
          <p:cNvPr id="119" name="Shape 119"/>
          <p:cNvSpPr txBox="1"/>
          <p:nvPr/>
        </p:nvSpPr>
        <p:spPr>
          <a:xfrm>
            <a:off x="8057515" y="4875021"/>
            <a:ext cx="170815" cy="33083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5</a:t>
            </a:r>
            <a:endParaRPr sz="2000" b="0" i="0" u="none" strike="noStrike" cap="none">
              <a:solidFill>
                <a:schemeClr val="dk1"/>
              </a:solidFill>
              <a:latin typeface="Tahoma"/>
              <a:ea typeface="Tahoma"/>
              <a:cs typeface="Tahoma"/>
              <a:sym typeface="Tahoma"/>
            </a:endParaRPr>
          </a:p>
        </p:txBody>
      </p:sp>
      <p:sp>
        <p:nvSpPr>
          <p:cNvPr id="120" name="Shape 120"/>
          <p:cNvSpPr txBox="1"/>
          <p:nvPr/>
        </p:nvSpPr>
        <p:spPr>
          <a:xfrm>
            <a:off x="6241796" y="5744667"/>
            <a:ext cx="170815" cy="33083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6</a:t>
            </a:r>
            <a:endParaRPr sz="2000" b="0" i="0" u="none" strike="noStrike" cap="none">
              <a:solidFill>
                <a:schemeClr val="dk1"/>
              </a:solidFill>
              <a:latin typeface="Tahoma"/>
              <a:ea typeface="Tahoma"/>
              <a:cs typeface="Tahoma"/>
              <a:sym typeface="Tahoma"/>
            </a:endParaRPr>
          </a:p>
        </p:txBody>
      </p:sp>
      <p:sp>
        <p:nvSpPr>
          <p:cNvPr id="121" name="Shape 121"/>
          <p:cNvSpPr txBox="1"/>
          <p:nvPr/>
        </p:nvSpPr>
        <p:spPr>
          <a:xfrm>
            <a:off x="4276725" y="4841875"/>
            <a:ext cx="170815" cy="33083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Tahoma"/>
                <a:ea typeface="Tahoma"/>
                <a:cs typeface="Tahoma"/>
                <a:sym typeface="Tahoma"/>
              </a:rPr>
              <a:t>7</a:t>
            </a:r>
            <a:endParaRPr sz="2000" b="0" i="0" u="none" strike="noStrike" cap="none">
              <a:solidFill>
                <a:schemeClr val="dk1"/>
              </a:solidFill>
              <a:latin typeface="Tahoma"/>
              <a:ea typeface="Tahoma"/>
              <a:cs typeface="Tahoma"/>
              <a:sym typeface="Tahoma"/>
            </a:endParaRPr>
          </a:p>
        </p:txBody>
      </p:sp>
      <p:sp>
        <p:nvSpPr>
          <p:cNvPr id="122" name="Shape 122"/>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23" name="Shape 12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4</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title="Prakash"/>
          <p:cNvSpPr txBox="1">
            <a:spLocks noGrp="1"/>
          </p:cNvSpPr>
          <p:nvPr>
            <p:ph type="body" idx="1"/>
          </p:nvPr>
        </p:nvSpPr>
        <p:spPr>
          <a:xfrm>
            <a:off x="1134833" y="579059"/>
            <a:ext cx="9365742" cy="713028"/>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In workspace: It displays the directory structure of this workspace which Jenkins uses to </a:t>
            </a:r>
            <a:endParaRPr/>
          </a:p>
          <a:p>
            <a:pPr marL="457200" marR="0" lvl="0" indent="-228600" algn="l" rtl="0">
              <a:lnSpc>
                <a:spcPct val="100000"/>
              </a:lnSpc>
              <a:spcBef>
                <a:spcPts val="0"/>
              </a:spcBef>
              <a:spcAft>
                <a:spcPts val="0"/>
              </a:spcAft>
              <a:buClr>
                <a:srgbClr val="000000"/>
              </a:buClr>
              <a:buSzPts val="1400"/>
              <a:buFont typeface="Arial"/>
              <a:buNone/>
            </a:pPr>
            <a:r>
              <a:rPr lang="en-US" sz="1800" b="1" i="0" u="sng" strike="noStrike" cap="none">
                <a:solidFill>
                  <a:schemeClr val="dk1"/>
                </a:solidFill>
                <a:latin typeface="Calibri"/>
                <a:ea typeface="Calibri"/>
                <a:cs typeface="Calibri"/>
                <a:sym typeface="Calibri"/>
              </a:rPr>
              <a:t>built the project</a:t>
            </a:r>
            <a:endParaRPr sz="1800" b="1" i="0" u="sng" strike="noStrike" cap="none">
              <a:solidFill>
                <a:schemeClr val="dk1"/>
              </a:solidFill>
              <a:latin typeface="Calibri"/>
              <a:ea typeface="Calibri"/>
              <a:cs typeface="Calibri"/>
              <a:sym typeface="Calibri"/>
            </a:endParaRPr>
          </a:p>
        </p:txBody>
      </p:sp>
      <p:pic>
        <p:nvPicPr>
          <p:cNvPr id="762" name="Shape 762" title="Prakash"/>
          <p:cNvPicPr preferRelativeResize="0"/>
          <p:nvPr/>
        </p:nvPicPr>
        <p:blipFill rotWithShape="1">
          <a:blip r:embed="rId3">
            <a:alphaModFix/>
          </a:blip>
          <a:srcRect/>
          <a:stretch/>
        </p:blipFill>
        <p:spPr>
          <a:xfrm>
            <a:off x="1177902" y="1516338"/>
            <a:ext cx="10363200" cy="4143375"/>
          </a:xfrm>
          <a:prstGeom prst="rect">
            <a:avLst/>
          </a:prstGeom>
          <a:noFill/>
          <a:ln>
            <a:noFill/>
          </a:ln>
        </p:spPr>
      </p:pic>
      <p:sp>
        <p:nvSpPr>
          <p:cNvPr id="763" name="Shape 763" title="Prakash"/>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764" name="Shape 764" title="Prakash"/>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40</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751201" y="125095"/>
            <a:ext cx="7257503" cy="51371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3200" b="1" i="0" u="none" strike="noStrike" cap="none">
                <a:solidFill>
                  <a:srgbClr val="404040"/>
                </a:solidFill>
                <a:latin typeface="Arial Black"/>
                <a:ea typeface="Arial Black"/>
                <a:cs typeface="Arial Black"/>
                <a:sym typeface="Arial Black"/>
              </a:rPr>
              <a:t>Continuous Integration (Contd.)</a:t>
            </a:r>
            <a:endParaRPr sz="3200" b="1" i="0" u="none" strike="noStrike" cap="none">
              <a:solidFill>
                <a:schemeClr val="dk1"/>
              </a:solidFill>
              <a:latin typeface="Arial Black"/>
              <a:ea typeface="Arial Black"/>
              <a:cs typeface="Arial Black"/>
              <a:sym typeface="Arial Black"/>
            </a:endParaRPr>
          </a:p>
        </p:txBody>
      </p:sp>
      <p:sp>
        <p:nvSpPr>
          <p:cNvPr id="129" name="Shape 129"/>
          <p:cNvSpPr/>
          <p:nvPr/>
        </p:nvSpPr>
        <p:spPr>
          <a:xfrm>
            <a:off x="1068324" y="475487"/>
            <a:ext cx="10181844" cy="4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Shape 130"/>
          <p:cNvSpPr/>
          <p:nvPr/>
        </p:nvSpPr>
        <p:spPr>
          <a:xfrm>
            <a:off x="310895" y="990600"/>
            <a:ext cx="11577828" cy="489966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Shape 131"/>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32" name="Shape 13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5</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a:stretch/>
        </p:blipFill>
        <p:spPr>
          <a:xfrm>
            <a:off x="0" y="685800"/>
            <a:ext cx="12192000" cy="5388047"/>
          </a:xfrm>
          <a:prstGeom prst="rect">
            <a:avLst/>
          </a:prstGeom>
          <a:noFill/>
          <a:ln>
            <a:noFill/>
          </a:ln>
        </p:spPr>
      </p:pic>
      <p:sp>
        <p:nvSpPr>
          <p:cNvPr id="138" name="Shape 138"/>
          <p:cNvSpPr/>
          <p:nvPr/>
        </p:nvSpPr>
        <p:spPr>
          <a:xfrm>
            <a:off x="4038600" y="0"/>
            <a:ext cx="60198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04040"/>
                </a:solidFill>
                <a:latin typeface="Calibri"/>
                <a:ea typeface="Calibri"/>
                <a:cs typeface="Calibri"/>
                <a:sym typeface="Calibri"/>
              </a:rPr>
              <a:t>Continuous Integration (Contd.)</a:t>
            </a:r>
            <a:endParaRPr sz="2400" b="1" i="0" u="none" strike="noStrike" cap="none">
              <a:solidFill>
                <a:schemeClr val="dk1"/>
              </a:solidFill>
              <a:latin typeface="Calibri"/>
              <a:ea typeface="Calibri"/>
              <a:cs typeface="Calibri"/>
              <a:sym typeface="Calibri"/>
            </a:endParaRPr>
          </a:p>
        </p:txBody>
      </p:sp>
      <p:sp>
        <p:nvSpPr>
          <p:cNvPr id="139" name="Shape 139"/>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40" name="Shape 14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6</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a:stretch/>
        </p:blipFill>
        <p:spPr>
          <a:xfrm>
            <a:off x="609599" y="381000"/>
            <a:ext cx="11173705" cy="5105400"/>
          </a:xfrm>
          <a:prstGeom prst="rect">
            <a:avLst/>
          </a:prstGeom>
          <a:noFill/>
          <a:ln>
            <a:noFill/>
          </a:ln>
        </p:spPr>
      </p:pic>
      <p:sp>
        <p:nvSpPr>
          <p:cNvPr id="146" name="Shape 146"/>
          <p:cNvSpPr txBox="1">
            <a:spLocks noGrp="1"/>
          </p:cNvSpPr>
          <p:nvPr>
            <p:ph type="ftr" idx="11"/>
          </p:nvPr>
        </p:nvSpPr>
        <p:spPr>
          <a:xfrm>
            <a:off x="4145280" y="6377940"/>
            <a:ext cx="390144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888888"/>
                </a:solidFill>
                <a:latin typeface="Calibri"/>
                <a:ea typeface="Calibri"/>
                <a:cs typeface="Calibri"/>
                <a:sym typeface="Calibri"/>
              </a:rPr>
              <a:t>Prakash</a:t>
            </a:r>
            <a:endParaRPr/>
          </a:p>
        </p:txBody>
      </p:sp>
      <p:sp>
        <p:nvSpPr>
          <p:cNvPr id="147" name="Shape 14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888888"/>
                </a:solidFill>
                <a:latin typeface="Calibri"/>
                <a:ea typeface="Calibri"/>
                <a:cs typeface="Calibri"/>
                <a:sym typeface="Calibri"/>
              </a:rPr>
              <a:t>7</a:t>
            </a:fld>
            <a:endParaRPr sz="1800" b="0" i="0" u="none" strike="noStrike" cap="none">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A57BD2-B114-4A1E-B53C-3BAD32F101A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8</a:t>
            </a:fld>
            <a:endParaRPr lang="en-US" dirty="0"/>
          </a:p>
        </p:txBody>
      </p:sp>
      <p:sp>
        <p:nvSpPr>
          <p:cNvPr id="4" name="Rectangle 3">
            <a:extLst>
              <a:ext uri="{FF2B5EF4-FFF2-40B4-BE49-F238E27FC236}">
                <a16:creationId xmlns:a16="http://schemas.microsoft.com/office/drawing/2014/main" id="{FF5BB132-CF06-443F-BD02-EAA018C39404}"/>
              </a:ext>
            </a:extLst>
          </p:cNvPr>
          <p:cNvSpPr/>
          <p:nvPr/>
        </p:nvSpPr>
        <p:spPr>
          <a:xfrm>
            <a:off x="1400754" y="763755"/>
            <a:ext cx="11132489" cy="3108543"/>
          </a:xfrm>
          <a:prstGeom prst="rect">
            <a:avLst/>
          </a:prstGeom>
        </p:spPr>
        <p:txBody>
          <a:bodyPr wrap="square">
            <a:spAutoFit/>
          </a:bodyPr>
          <a:lstStyle/>
          <a:p>
            <a:r>
              <a:rPr lang="en-IN" sz="2800" dirty="0">
                <a:solidFill>
                  <a:srgbClr val="696464"/>
                </a:solidFill>
                <a:latin typeface="FranklinGothic-Book"/>
              </a:rPr>
              <a:t>CI - Defined</a:t>
            </a:r>
          </a:p>
          <a:p>
            <a:r>
              <a:rPr lang="en-US" sz="2800" dirty="0">
                <a:solidFill>
                  <a:srgbClr val="D44817"/>
                </a:solidFill>
                <a:latin typeface="Wingdings2"/>
              </a:rPr>
              <a:t>. </a:t>
            </a:r>
            <a:r>
              <a:rPr lang="en-US" sz="2800" dirty="0">
                <a:latin typeface="Perpetua" panose="02020502060401020303" pitchFamily="18" charset="0"/>
              </a:rPr>
              <a:t>“Continuous Integration is a software development practice</a:t>
            </a:r>
          </a:p>
          <a:p>
            <a:r>
              <a:rPr lang="en-US" sz="2800" dirty="0">
                <a:latin typeface="Perpetua" panose="02020502060401020303" pitchFamily="18" charset="0"/>
              </a:rPr>
              <a:t>where members of a team integrate their work frequently,</a:t>
            </a:r>
          </a:p>
          <a:p>
            <a:r>
              <a:rPr lang="en-US" sz="2800" dirty="0">
                <a:latin typeface="Perpetua" panose="02020502060401020303" pitchFamily="18" charset="0"/>
              </a:rPr>
              <a:t>usually each person integrates at least daily - leading to</a:t>
            </a:r>
          </a:p>
          <a:p>
            <a:r>
              <a:rPr lang="en-US" sz="2800" dirty="0">
                <a:latin typeface="Perpetua" panose="02020502060401020303" pitchFamily="18" charset="0"/>
              </a:rPr>
              <a:t>multiple integrations per day. Each integration is verified by</a:t>
            </a:r>
          </a:p>
          <a:p>
            <a:r>
              <a:rPr lang="en-US" sz="2800" dirty="0">
                <a:latin typeface="Perpetua" panose="02020502060401020303" pitchFamily="18" charset="0"/>
              </a:rPr>
              <a:t>an automated build (including test) to detect integration</a:t>
            </a:r>
          </a:p>
          <a:p>
            <a:r>
              <a:rPr lang="en-US" sz="2800" dirty="0">
                <a:latin typeface="Perpetua" panose="02020502060401020303" pitchFamily="18" charset="0"/>
              </a:rPr>
              <a:t>errors as quickly as possible” – Martin Fowler</a:t>
            </a:r>
            <a:endParaRPr lang="en-IN" sz="2800" dirty="0"/>
          </a:p>
        </p:txBody>
      </p:sp>
    </p:spTree>
    <p:extLst>
      <p:ext uri="{BB962C8B-B14F-4D97-AF65-F5344CB8AC3E}">
        <p14:creationId xmlns:p14="http://schemas.microsoft.com/office/powerpoint/2010/main" val="318749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sp>
        <p:nvSpPr>
          <p:cNvPr id="152" name="Shape 152"/>
          <p:cNvSpPr/>
          <p:nvPr/>
        </p:nvSpPr>
        <p:spPr>
          <a:xfrm>
            <a:off x="0" y="1083563"/>
            <a:ext cx="5355336" cy="344423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Shape 153"/>
          <p:cNvSpPr/>
          <p:nvPr/>
        </p:nvSpPr>
        <p:spPr>
          <a:xfrm>
            <a:off x="4914900" y="1069847"/>
            <a:ext cx="5355336" cy="34427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Shape 154"/>
          <p:cNvSpPr/>
          <p:nvPr/>
        </p:nvSpPr>
        <p:spPr>
          <a:xfrm>
            <a:off x="9829800" y="1083563"/>
            <a:ext cx="2362200" cy="344423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Shape 155"/>
          <p:cNvSpPr/>
          <p:nvPr/>
        </p:nvSpPr>
        <p:spPr>
          <a:xfrm>
            <a:off x="0" y="3369564"/>
            <a:ext cx="5355336" cy="34442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Shape 156"/>
          <p:cNvSpPr/>
          <p:nvPr/>
        </p:nvSpPr>
        <p:spPr>
          <a:xfrm>
            <a:off x="4914900" y="3355846"/>
            <a:ext cx="5355336" cy="34427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Shape 157"/>
          <p:cNvSpPr/>
          <p:nvPr/>
        </p:nvSpPr>
        <p:spPr>
          <a:xfrm>
            <a:off x="9829800" y="3369564"/>
            <a:ext cx="2362200" cy="344424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Shape 158"/>
          <p:cNvSpPr/>
          <p:nvPr/>
        </p:nvSpPr>
        <p:spPr>
          <a:xfrm>
            <a:off x="0" y="0"/>
            <a:ext cx="12192000" cy="244297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Shape 159"/>
          <p:cNvSpPr/>
          <p:nvPr/>
        </p:nvSpPr>
        <p:spPr>
          <a:xfrm>
            <a:off x="0" y="2429255"/>
            <a:ext cx="1097280" cy="97790"/>
          </a:xfrm>
          <a:custGeom>
            <a:avLst/>
            <a:gdLst/>
            <a:ahLst/>
            <a:cxnLst/>
            <a:rect l="0" t="0" r="0" b="0"/>
            <a:pathLst>
              <a:path w="120000" h="120000" extrusionOk="0">
                <a:moveTo>
                  <a:pt x="0" y="119689"/>
                </a:moveTo>
                <a:lnTo>
                  <a:pt x="120000" y="119689"/>
                </a:lnTo>
                <a:lnTo>
                  <a:pt x="120000" y="0"/>
                </a:lnTo>
                <a:lnTo>
                  <a:pt x="0" y="0"/>
                </a:lnTo>
                <a:lnTo>
                  <a:pt x="0" y="119689"/>
                </a:lnTo>
                <a:close/>
              </a:path>
            </a:pathLst>
          </a:custGeom>
          <a:solidFill>
            <a:srgbClr val="F9C36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Shape 160"/>
          <p:cNvSpPr/>
          <p:nvPr/>
        </p:nvSpPr>
        <p:spPr>
          <a:xfrm>
            <a:off x="1097280" y="2429255"/>
            <a:ext cx="5326380" cy="97790"/>
          </a:xfrm>
          <a:custGeom>
            <a:avLst/>
            <a:gdLst/>
            <a:ahLst/>
            <a:cxnLst/>
            <a:rect l="0" t="0" r="0" b="0"/>
            <a:pathLst>
              <a:path w="120000" h="120000" extrusionOk="0">
                <a:moveTo>
                  <a:pt x="0" y="119689"/>
                </a:moveTo>
                <a:lnTo>
                  <a:pt x="120000" y="119689"/>
                </a:lnTo>
                <a:lnTo>
                  <a:pt x="120000" y="0"/>
                </a:lnTo>
                <a:lnTo>
                  <a:pt x="0" y="0"/>
                </a:lnTo>
                <a:lnTo>
                  <a:pt x="0" y="119689"/>
                </a:lnTo>
                <a:close/>
              </a:path>
            </a:pathLst>
          </a:custGeom>
          <a:solidFill>
            <a:srgbClr val="F69E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Shape 161"/>
          <p:cNvSpPr/>
          <p:nvPr/>
        </p:nvSpPr>
        <p:spPr>
          <a:xfrm>
            <a:off x="6423659" y="2429255"/>
            <a:ext cx="1053465" cy="97790"/>
          </a:xfrm>
          <a:custGeom>
            <a:avLst/>
            <a:gdLst/>
            <a:ahLst/>
            <a:cxnLst/>
            <a:rect l="0" t="0" r="0" b="0"/>
            <a:pathLst>
              <a:path w="120000" h="120000" extrusionOk="0">
                <a:moveTo>
                  <a:pt x="0" y="119689"/>
                </a:moveTo>
                <a:lnTo>
                  <a:pt x="119956" y="119689"/>
                </a:lnTo>
                <a:lnTo>
                  <a:pt x="119956" y="0"/>
                </a:lnTo>
                <a:lnTo>
                  <a:pt x="0" y="0"/>
                </a:lnTo>
                <a:lnTo>
                  <a:pt x="0" y="119689"/>
                </a:lnTo>
                <a:close/>
              </a:path>
            </a:pathLst>
          </a:custGeom>
          <a:solidFill>
            <a:srgbClr val="F3857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Shape 162"/>
          <p:cNvSpPr/>
          <p:nvPr/>
        </p:nvSpPr>
        <p:spPr>
          <a:xfrm>
            <a:off x="7476743" y="2429255"/>
            <a:ext cx="353695" cy="97790"/>
          </a:xfrm>
          <a:custGeom>
            <a:avLst/>
            <a:gdLst/>
            <a:ahLst/>
            <a:cxnLst/>
            <a:rect l="0" t="0" r="0" b="0"/>
            <a:pathLst>
              <a:path w="120000" h="120000" extrusionOk="0">
                <a:moveTo>
                  <a:pt x="0" y="119689"/>
                </a:moveTo>
                <a:lnTo>
                  <a:pt x="119956" y="119689"/>
                </a:lnTo>
                <a:lnTo>
                  <a:pt x="119956" y="0"/>
                </a:lnTo>
                <a:lnTo>
                  <a:pt x="0" y="0"/>
                </a:lnTo>
                <a:lnTo>
                  <a:pt x="0" y="119689"/>
                </a:lnTo>
                <a:close/>
              </a:path>
            </a:pathLst>
          </a:custGeom>
          <a:solidFill>
            <a:srgbClr val="F9C36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Shape 163"/>
          <p:cNvSpPr/>
          <p:nvPr/>
        </p:nvSpPr>
        <p:spPr>
          <a:xfrm>
            <a:off x="7830311" y="2429255"/>
            <a:ext cx="125095" cy="97790"/>
          </a:xfrm>
          <a:custGeom>
            <a:avLst/>
            <a:gdLst/>
            <a:ahLst/>
            <a:cxnLst/>
            <a:rect l="0" t="0" r="0" b="0"/>
            <a:pathLst>
              <a:path w="120000" h="120000" extrusionOk="0">
                <a:moveTo>
                  <a:pt x="0" y="119689"/>
                </a:moveTo>
                <a:lnTo>
                  <a:pt x="119878" y="119689"/>
                </a:lnTo>
                <a:lnTo>
                  <a:pt x="119878" y="0"/>
                </a:lnTo>
                <a:lnTo>
                  <a:pt x="0" y="0"/>
                </a:lnTo>
                <a:lnTo>
                  <a:pt x="0" y="1196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Shape 164"/>
          <p:cNvSpPr/>
          <p:nvPr/>
        </p:nvSpPr>
        <p:spPr>
          <a:xfrm>
            <a:off x="7955280" y="2429255"/>
            <a:ext cx="1251585" cy="97790"/>
          </a:xfrm>
          <a:custGeom>
            <a:avLst/>
            <a:gdLst/>
            <a:ahLst/>
            <a:cxnLst/>
            <a:rect l="0" t="0" r="0" b="0"/>
            <a:pathLst>
              <a:path w="120000" h="120000" extrusionOk="0">
                <a:moveTo>
                  <a:pt x="0" y="119689"/>
                </a:moveTo>
                <a:lnTo>
                  <a:pt x="119963" y="119689"/>
                </a:lnTo>
                <a:lnTo>
                  <a:pt x="119963" y="0"/>
                </a:lnTo>
                <a:lnTo>
                  <a:pt x="0" y="0"/>
                </a:lnTo>
                <a:lnTo>
                  <a:pt x="0" y="119689"/>
                </a:lnTo>
                <a:close/>
              </a:path>
            </a:pathLst>
          </a:custGeom>
          <a:solidFill>
            <a:srgbClr val="9CDAE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Shape 165"/>
          <p:cNvSpPr/>
          <p:nvPr/>
        </p:nvSpPr>
        <p:spPr>
          <a:xfrm>
            <a:off x="9206483" y="2429255"/>
            <a:ext cx="2985770" cy="97790"/>
          </a:xfrm>
          <a:custGeom>
            <a:avLst/>
            <a:gdLst/>
            <a:ahLst/>
            <a:cxnLst/>
            <a:rect l="0" t="0" r="0" b="0"/>
            <a:pathLst>
              <a:path w="120000" h="120000" extrusionOk="0">
                <a:moveTo>
                  <a:pt x="0" y="119689"/>
                </a:moveTo>
                <a:lnTo>
                  <a:pt x="119989" y="119689"/>
                </a:lnTo>
                <a:lnTo>
                  <a:pt x="119989" y="0"/>
                </a:lnTo>
                <a:lnTo>
                  <a:pt x="0" y="0"/>
                </a:lnTo>
                <a:lnTo>
                  <a:pt x="0" y="119689"/>
                </a:lnTo>
                <a:close/>
              </a:path>
            </a:pathLst>
          </a:custGeom>
          <a:solidFill>
            <a:srgbClr val="61AB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Shape 166"/>
          <p:cNvSpPr txBox="1"/>
          <p:nvPr/>
        </p:nvSpPr>
        <p:spPr>
          <a:xfrm>
            <a:off x="773987" y="1226565"/>
            <a:ext cx="1750551" cy="29337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Black"/>
                <a:ea typeface="Arial Black"/>
                <a:cs typeface="Arial Black"/>
                <a:sym typeface="Arial Black"/>
              </a:rPr>
              <a:t>Jenkins</a:t>
            </a:r>
            <a:endParaRPr sz="2400" b="0" i="0" u="none" strike="noStrike" cap="none">
              <a:solidFill>
                <a:schemeClr val="dk1"/>
              </a:solidFill>
              <a:latin typeface="Arial Black"/>
              <a:ea typeface="Arial Black"/>
              <a:cs typeface="Arial Black"/>
              <a:sym typeface="Arial Black"/>
            </a:endParaRPr>
          </a:p>
        </p:txBody>
      </p:sp>
      <p:sp>
        <p:nvSpPr>
          <p:cNvPr id="167" name="Shape 167"/>
          <p:cNvSpPr txBox="1"/>
          <p:nvPr/>
        </p:nvSpPr>
        <p:spPr>
          <a:xfrm>
            <a:off x="788619" y="1685671"/>
            <a:ext cx="6218468" cy="29337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0E537A"/>
                </a:solidFill>
                <a:latin typeface="Lucida Sans"/>
                <a:ea typeface="Lucida Sans"/>
                <a:cs typeface="Lucida Sans"/>
                <a:sym typeface="Lucida Sans"/>
              </a:rPr>
              <a:t>Using Jenkins as Continuous Integration Tool</a:t>
            </a:r>
            <a:endParaRPr sz="2100" b="0" i="0" u="none" strike="noStrike" cap="none">
              <a:solidFill>
                <a:schemeClr val="dk1"/>
              </a:solidFill>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1928</Words>
  <Application>Microsoft Office PowerPoint</Application>
  <PresentationFormat>Widescreen</PresentationFormat>
  <Paragraphs>284</Paragraphs>
  <Slides>40</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FranklinGothic-Book</vt:lpstr>
      <vt:lpstr>Verdana</vt:lpstr>
      <vt:lpstr>Calibri</vt:lpstr>
      <vt:lpstr>Wingdings2</vt:lpstr>
      <vt:lpstr>Arial Black</vt:lpstr>
      <vt:lpstr>Times New Roman</vt:lpstr>
      <vt:lpstr>Arial</vt:lpstr>
      <vt:lpstr>Perpetua</vt:lpstr>
      <vt:lpstr>Lucida Sans</vt:lpstr>
      <vt:lpstr>Tahoma</vt:lpstr>
      <vt:lpstr>Office Theme</vt:lpstr>
      <vt:lpstr>PowerPoint Presentation</vt:lpstr>
      <vt:lpstr>What's in It for Me</vt:lpstr>
      <vt:lpstr>PowerPoint Presentation</vt:lpstr>
      <vt:lpstr>Continuous Integration</vt:lpstr>
      <vt:lpstr>Continuous Integration (Contd.)</vt:lpstr>
      <vt:lpstr>PowerPoint Presentation</vt:lpstr>
      <vt:lpstr>PowerPoint Presentation</vt:lpstr>
      <vt:lpstr>PowerPoint Presentation</vt:lpstr>
      <vt:lpstr>PowerPoint Presentation</vt:lpstr>
      <vt:lpstr>PowerPoint Presentation</vt:lpstr>
      <vt:lpstr>PowerPoint Presentation</vt:lpstr>
      <vt:lpstr>Jenkins</vt:lpstr>
      <vt:lpstr>Jenkins</vt:lpstr>
      <vt:lpstr>PowerPoint Presentation</vt:lpstr>
      <vt:lpstr>PowerPoint Presentation</vt:lpstr>
      <vt:lpstr>PowerPoint Presentation</vt:lpstr>
      <vt:lpstr>PowerPoint Presentation</vt:lpstr>
      <vt:lpstr>PowerPoint Presentation</vt:lpstr>
      <vt:lpstr>PowerPoint Presentation</vt:lpstr>
      <vt:lpstr>Continuous Integration Using Jenkins</vt:lpstr>
      <vt:lpstr>Continuous Integration Using Jenkins (Contd.)</vt:lpstr>
      <vt:lpstr>Jenkins Architecture</vt:lpstr>
      <vt:lpstr>Jenkins Architecture in Detail</vt:lpstr>
      <vt:lpstr>PowerPoint Presentation</vt:lpstr>
      <vt:lpstr>PowerPoint Presentation</vt:lpstr>
      <vt:lpstr>PowerPoint Presentation</vt:lpstr>
      <vt:lpstr>PowerPoint Presentation</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Prakash_pc</dc:creator>
  <cp:lastModifiedBy>Dr Deepak</cp:lastModifiedBy>
  <cp:revision>9</cp:revision>
  <dcterms:modified xsi:type="dcterms:W3CDTF">2018-08-11T04:31:49Z</dcterms:modified>
</cp:coreProperties>
</file>